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330" r:id="rId2"/>
    <p:sldId id="331" r:id="rId3"/>
    <p:sldId id="317" r:id="rId4"/>
    <p:sldId id="304" r:id="rId5"/>
    <p:sldId id="333" r:id="rId6"/>
    <p:sldId id="344" r:id="rId7"/>
    <p:sldId id="343" r:id="rId8"/>
    <p:sldId id="336" r:id="rId9"/>
    <p:sldId id="318" r:id="rId10"/>
    <p:sldId id="345" r:id="rId11"/>
    <p:sldId id="337" r:id="rId12"/>
    <p:sldId id="276" r:id="rId13"/>
    <p:sldId id="315" r:id="rId14"/>
    <p:sldId id="287" r:id="rId15"/>
    <p:sldId id="340" r:id="rId16"/>
    <p:sldId id="341" r:id="rId17"/>
    <p:sldId id="329" r:id="rId18"/>
    <p:sldId id="320" r:id="rId19"/>
    <p:sldId id="328" r:id="rId20"/>
    <p:sldId id="346" r:id="rId21"/>
    <p:sldId id="347" r:id="rId22"/>
    <p:sldId id="34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semary Herhold"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794" autoAdjust="0"/>
  </p:normalViewPr>
  <p:slideViewPr>
    <p:cSldViewPr snapToGrid="0" snapToObjects="1">
      <p:cViewPr varScale="1">
        <p:scale>
          <a:sx n="38" d="100"/>
          <a:sy n="38" d="100"/>
        </p:scale>
        <p:origin x="1262"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4-13T23:23:24.385" idx="2">
    <p:pos x="10" y="10"/>
    <p:text>This could be a separate session. </p:text>
  </p:cm>
</p:cmLst>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4E3011-3C24-0B46-BB02-A477CA2DE0FF}" type="doc">
      <dgm:prSet loTypeId="urn:microsoft.com/office/officeart/2005/8/layout/hList7" loCatId="" qsTypeId="urn:microsoft.com/office/officeart/2005/8/quickstyle/simple1" qsCatId="simple" csTypeId="urn:microsoft.com/office/officeart/2005/8/colors/accent1_2" csCatId="accent1" phldr="1"/>
      <dgm:spPr/>
    </dgm:pt>
    <dgm:pt modelId="{CFF2B805-ABC1-F245-9BA5-248CAECF7809}">
      <dgm:prSet phldrT="[Text]"/>
      <dgm:spPr>
        <a:solidFill>
          <a:schemeClr val="tx1">
            <a:lumMod val="65000"/>
            <a:lumOff val="35000"/>
          </a:schemeClr>
        </a:solidFill>
      </dgm:spPr>
      <dgm:t>
        <a:bodyPr/>
        <a:lstStyle/>
        <a:p>
          <a:r>
            <a:rPr lang="en-US" dirty="0" smtClean="0"/>
            <a:t>Poor user practices (phishing and insecure data storage)</a:t>
          </a:r>
          <a:endParaRPr lang="en-US" dirty="0"/>
        </a:p>
      </dgm:t>
    </dgm:pt>
    <dgm:pt modelId="{7F0B02E5-3B1E-2D40-AC3A-DDE04D277F04}" type="parTrans" cxnId="{5AA2DCF7-6172-7F4C-B2CA-77989698F8C7}">
      <dgm:prSet/>
      <dgm:spPr/>
      <dgm:t>
        <a:bodyPr/>
        <a:lstStyle/>
        <a:p>
          <a:endParaRPr lang="en-US"/>
        </a:p>
      </dgm:t>
    </dgm:pt>
    <dgm:pt modelId="{A1607FE6-8D4A-BF43-A9C9-87E39223F594}" type="sibTrans" cxnId="{5AA2DCF7-6172-7F4C-B2CA-77989698F8C7}">
      <dgm:prSet/>
      <dgm:spPr/>
      <dgm:t>
        <a:bodyPr/>
        <a:lstStyle/>
        <a:p>
          <a:endParaRPr lang="en-US"/>
        </a:p>
      </dgm:t>
    </dgm:pt>
    <dgm:pt modelId="{581B74C8-7E83-B346-8583-84E3CCBE82DD}">
      <dgm:prSet phldrT="[Text]"/>
      <dgm:spPr>
        <a:solidFill>
          <a:schemeClr val="bg1">
            <a:lumMod val="75000"/>
          </a:schemeClr>
        </a:solidFill>
      </dgm:spPr>
      <dgm:t>
        <a:bodyPr/>
        <a:lstStyle/>
        <a:p>
          <a:r>
            <a:rPr lang="en-US" dirty="0" smtClean="0"/>
            <a:t>Inconsistent security practices (adherence to policy </a:t>
          </a:r>
          <a:r>
            <a:rPr lang="en-US" dirty="0" err="1" smtClean="0"/>
            <a:t>ie</a:t>
          </a:r>
          <a:r>
            <a:rPr lang="en-US" dirty="0" smtClean="0"/>
            <a:t>., exceptions, patching)</a:t>
          </a:r>
          <a:endParaRPr lang="en-US" dirty="0"/>
        </a:p>
      </dgm:t>
    </dgm:pt>
    <dgm:pt modelId="{52177AEC-0A65-2A46-B8EA-25CA8E386BD5}" type="parTrans" cxnId="{C0AE7BEE-98E7-8347-8894-EECDDF4A94AC}">
      <dgm:prSet/>
      <dgm:spPr/>
      <dgm:t>
        <a:bodyPr/>
        <a:lstStyle/>
        <a:p>
          <a:endParaRPr lang="en-US"/>
        </a:p>
      </dgm:t>
    </dgm:pt>
    <dgm:pt modelId="{D071AC24-2F53-2F4C-A529-5D2DBB7537CA}" type="sibTrans" cxnId="{C0AE7BEE-98E7-8347-8894-EECDDF4A94AC}">
      <dgm:prSet/>
      <dgm:spPr/>
      <dgm:t>
        <a:bodyPr/>
        <a:lstStyle/>
        <a:p>
          <a:endParaRPr lang="en-US"/>
        </a:p>
      </dgm:t>
    </dgm:pt>
    <dgm:pt modelId="{A624154A-94AA-DF46-8065-F1C72FE3C36C}">
      <dgm:prSet phldrT="[Text]"/>
      <dgm:spPr>
        <a:solidFill>
          <a:schemeClr val="tx1">
            <a:lumMod val="50000"/>
            <a:lumOff val="50000"/>
          </a:schemeClr>
        </a:solidFill>
      </dgm:spPr>
      <dgm:t>
        <a:bodyPr/>
        <a:lstStyle/>
        <a:p>
          <a:r>
            <a:rPr lang="en-US" dirty="0" smtClean="0"/>
            <a:t>Failure to detect attacks (ineffective tools, lack of experience)</a:t>
          </a:r>
          <a:endParaRPr lang="en-US" dirty="0"/>
        </a:p>
      </dgm:t>
    </dgm:pt>
    <dgm:pt modelId="{3AF1B13B-DB4D-8A41-96B7-165686B76AE0}" type="parTrans" cxnId="{47EC54EE-6B90-FF44-89C8-BA0553FA7548}">
      <dgm:prSet/>
      <dgm:spPr/>
      <dgm:t>
        <a:bodyPr/>
        <a:lstStyle/>
        <a:p>
          <a:endParaRPr lang="en-US"/>
        </a:p>
      </dgm:t>
    </dgm:pt>
    <dgm:pt modelId="{A57461A7-B4AF-8E41-8FE3-1B98F5F6E982}" type="sibTrans" cxnId="{47EC54EE-6B90-FF44-89C8-BA0553FA7548}">
      <dgm:prSet/>
      <dgm:spPr/>
      <dgm:t>
        <a:bodyPr/>
        <a:lstStyle/>
        <a:p>
          <a:endParaRPr lang="en-US"/>
        </a:p>
      </dgm:t>
    </dgm:pt>
    <dgm:pt modelId="{2C44F8A5-BED0-BB40-8D19-D66FF8982503}">
      <dgm:prSet phldrT="[Text]"/>
      <dgm:spPr>
        <a:solidFill>
          <a:schemeClr val="tx1">
            <a:lumMod val="75000"/>
            <a:lumOff val="25000"/>
          </a:schemeClr>
        </a:solidFill>
      </dgm:spPr>
      <dgm:t>
        <a:bodyPr/>
        <a:lstStyle/>
        <a:p>
          <a:r>
            <a:rPr lang="en-US" dirty="0" smtClean="0"/>
            <a:t>Sprawl and amount of data (mobile, remote users, cloud services)</a:t>
          </a:r>
          <a:endParaRPr lang="en-US" dirty="0"/>
        </a:p>
      </dgm:t>
    </dgm:pt>
    <dgm:pt modelId="{C0385D8D-00BC-5B49-9E10-7512D33AA8D0}" type="parTrans" cxnId="{A339D35B-7400-4948-885A-069858BE3BFD}">
      <dgm:prSet/>
      <dgm:spPr/>
      <dgm:t>
        <a:bodyPr/>
        <a:lstStyle/>
        <a:p>
          <a:endParaRPr lang="en-US"/>
        </a:p>
      </dgm:t>
    </dgm:pt>
    <dgm:pt modelId="{2BAECC9D-FE01-E94B-9653-F81EA54C4A41}" type="sibTrans" cxnId="{A339D35B-7400-4948-885A-069858BE3BFD}">
      <dgm:prSet/>
      <dgm:spPr/>
      <dgm:t>
        <a:bodyPr/>
        <a:lstStyle/>
        <a:p>
          <a:endParaRPr lang="en-US"/>
        </a:p>
      </dgm:t>
    </dgm:pt>
    <dgm:pt modelId="{0E8EDC3D-6E2D-8C48-AF0E-1480152195FF}" type="pres">
      <dgm:prSet presAssocID="{574E3011-3C24-0B46-BB02-A477CA2DE0FF}" presName="Name0" presStyleCnt="0">
        <dgm:presLayoutVars>
          <dgm:dir/>
          <dgm:resizeHandles val="exact"/>
        </dgm:presLayoutVars>
      </dgm:prSet>
      <dgm:spPr/>
    </dgm:pt>
    <dgm:pt modelId="{F7AF1BBD-C2AA-D44C-8A95-3E45673E9CA5}" type="pres">
      <dgm:prSet presAssocID="{574E3011-3C24-0B46-BB02-A477CA2DE0FF}" presName="fgShape" presStyleLbl="fgShp" presStyleIdx="0" presStyleCnt="1" custFlipVert="1" custScaleX="108696" custScaleY="79522" custLinFactNeighborY="-9087"/>
      <dgm:spPr/>
    </dgm:pt>
    <dgm:pt modelId="{40DA0D0A-4604-F844-BC4B-8AB5980B2D43}" type="pres">
      <dgm:prSet presAssocID="{574E3011-3C24-0B46-BB02-A477CA2DE0FF}" presName="linComp" presStyleCnt="0"/>
      <dgm:spPr/>
    </dgm:pt>
    <dgm:pt modelId="{E608A7C3-9A84-5043-92FF-AC3B4A4E2825}" type="pres">
      <dgm:prSet presAssocID="{CFF2B805-ABC1-F245-9BA5-248CAECF7809}" presName="compNode" presStyleCnt="0"/>
      <dgm:spPr/>
    </dgm:pt>
    <dgm:pt modelId="{C61EB734-0A10-EE41-B171-4BBF9F2EB244}" type="pres">
      <dgm:prSet presAssocID="{CFF2B805-ABC1-F245-9BA5-248CAECF7809}" presName="bkgdShape" presStyleLbl="node1" presStyleIdx="0" presStyleCnt="4"/>
      <dgm:spPr/>
      <dgm:t>
        <a:bodyPr/>
        <a:lstStyle/>
        <a:p>
          <a:endParaRPr lang="en-US"/>
        </a:p>
      </dgm:t>
    </dgm:pt>
    <dgm:pt modelId="{724A3E38-AB66-3B4F-A764-7BD2138289AF}" type="pres">
      <dgm:prSet presAssocID="{CFF2B805-ABC1-F245-9BA5-248CAECF7809}" presName="nodeTx" presStyleLbl="node1" presStyleIdx="0" presStyleCnt="4">
        <dgm:presLayoutVars>
          <dgm:bulletEnabled val="1"/>
        </dgm:presLayoutVars>
      </dgm:prSet>
      <dgm:spPr/>
      <dgm:t>
        <a:bodyPr/>
        <a:lstStyle/>
        <a:p>
          <a:endParaRPr lang="en-US"/>
        </a:p>
      </dgm:t>
    </dgm:pt>
    <dgm:pt modelId="{EBC4769B-C9CB-A147-8536-F9B7FEC89F83}" type="pres">
      <dgm:prSet presAssocID="{CFF2B805-ABC1-F245-9BA5-248CAECF7809}" presName="invisiNode" presStyleLbl="node1" presStyleIdx="0" presStyleCnt="4"/>
      <dgm:spPr/>
    </dgm:pt>
    <dgm:pt modelId="{2BFACC4D-CF9B-3C4F-919F-580CDA1DB229}" type="pres">
      <dgm:prSet presAssocID="{CFF2B805-ABC1-F245-9BA5-248CAECF7809}"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2507D1C4-23B1-934B-97B1-E746D8E1F696}" type="pres">
      <dgm:prSet presAssocID="{A1607FE6-8D4A-BF43-A9C9-87E39223F594}" presName="sibTrans" presStyleLbl="sibTrans2D1" presStyleIdx="0" presStyleCnt="0"/>
      <dgm:spPr/>
      <dgm:t>
        <a:bodyPr/>
        <a:lstStyle/>
        <a:p>
          <a:endParaRPr lang="en-US"/>
        </a:p>
      </dgm:t>
    </dgm:pt>
    <dgm:pt modelId="{7F3E1613-F5FC-6544-8774-197228826D0C}" type="pres">
      <dgm:prSet presAssocID="{581B74C8-7E83-B346-8583-84E3CCBE82DD}" presName="compNode" presStyleCnt="0"/>
      <dgm:spPr/>
    </dgm:pt>
    <dgm:pt modelId="{822ADB22-12D5-CE49-9AFA-629992D7EE94}" type="pres">
      <dgm:prSet presAssocID="{581B74C8-7E83-B346-8583-84E3CCBE82DD}" presName="bkgdShape" presStyleLbl="node1" presStyleIdx="1" presStyleCnt="4"/>
      <dgm:spPr/>
      <dgm:t>
        <a:bodyPr/>
        <a:lstStyle/>
        <a:p>
          <a:endParaRPr lang="en-US"/>
        </a:p>
      </dgm:t>
    </dgm:pt>
    <dgm:pt modelId="{23FC9591-64AD-1D46-87F8-1D5BE0B2A24C}" type="pres">
      <dgm:prSet presAssocID="{581B74C8-7E83-B346-8583-84E3CCBE82DD}" presName="nodeTx" presStyleLbl="node1" presStyleIdx="1" presStyleCnt="4">
        <dgm:presLayoutVars>
          <dgm:bulletEnabled val="1"/>
        </dgm:presLayoutVars>
      </dgm:prSet>
      <dgm:spPr/>
      <dgm:t>
        <a:bodyPr/>
        <a:lstStyle/>
        <a:p>
          <a:endParaRPr lang="en-US"/>
        </a:p>
      </dgm:t>
    </dgm:pt>
    <dgm:pt modelId="{549DE2E9-A8C8-9F42-9C87-887AA8FD14D3}" type="pres">
      <dgm:prSet presAssocID="{581B74C8-7E83-B346-8583-84E3CCBE82DD}" presName="invisiNode" presStyleLbl="node1" presStyleIdx="1" presStyleCnt="4"/>
      <dgm:spPr/>
    </dgm:pt>
    <dgm:pt modelId="{42A42E4E-942E-B145-AD73-BE6BD065DD54}" type="pres">
      <dgm:prSet presAssocID="{581B74C8-7E83-B346-8583-84E3CCBE82DD}"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5000" r="-35000"/>
          </a:stretch>
        </a:blipFill>
      </dgm:spPr>
    </dgm:pt>
    <dgm:pt modelId="{64E25703-A779-B749-89AD-7219280BA8B7}" type="pres">
      <dgm:prSet presAssocID="{D071AC24-2F53-2F4C-A529-5D2DBB7537CA}" presName="sibTrans" presStyleLbl="sibTrans2D1" presStyleIdx="0" presStyleCnt="0"/>
      <dgm:spPr/>
      <dgm:t>
        <a:bodyPr/>
        <a:lstStyle/>
        <a:p>
          <a:endParaRPr lang="en-US"/>
        </a:p>
      </dgm:t>
    </dgm:pt>
    <dgm:pt modelId="{2E4E307F-E11A-AE45-A9C8-78B133D2EC63}" type="pres">
      <dgm:prSet presAssocID="{A624154A-94AA-DF46-8065-F1C72FE3C36C}" presName="compNode" presStyleCnt="0"/>
      <dgm:spPr/>
    </dgm:pt>
    <dgm:pt modelId="{A97B253D-7760-5641-BE87-7CD85DBC0158}" type="pres">
      <dgm:prSet presAssocID="{A624154A-94AA-DF46-8065-F1C72FE3C36C}" presName="bkgdShape" presStyleLbl="node1" presStyleIdx="2" presStyleCnt="4"/>
      <dgm:spPr/>
      <dgm:t>
        <a:bodyPr/>
        <a:lstStyle/>
        <a:p>
          <a:endParaRPr lang="en-US"/>
        </a:p>
      </dgm:t>
    </dgm:pt>
    <dgm:pt modelId="{503DE139-7E11-A942-87F2-6B94C5C6B373}" type="pres">
      <dgm:prSet presAssocID="{A624154A-94AA-DF46-8065-F1C72FE3C36C}" presName="nodeTx" presStyleLbl="node1" presStyleIdx="2" presStyleCnt="4">
        <dgm:presLayoutVars>
          <dgm:bulletEnabled val="1"/>
        </dgm:presLayoutVars>
      </dgm:prSet>
      <dgm:spPr/>
      <dgm:t>
        <a:bodyPr/>
        <a:lstStyle/>
        <a:p>
          <a:endParaRPr lang="en-US"/>
        </a:p>
      </dgm:t>
    </dgm:pt>
    <dgm:pt modelId="{4707E641-57FE-F14C-B484-6DF55D8DC873}" type="pres">
      <dgm:prSet presAssocID="{A624154A-94AA-DF46-8065-F1C72FE3C36C}" presName="invisiNode" presStyleLbl="node1" presStyleIdx="2" presStyleCnt="4"/>
      <dgm:spPr/>
    </dgm:pt>
    <dgm:pt modelId="{F7494B4B-6048-6642-8799-CD517BC6A202}" type="pres">
      <dgm:prSet presAssocID="{A624154A-94AA-DF46-8065-F1C72FE3C36C}"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AE9409BD-AD64-8C4B-8BB0-2A7EAD76059C}" type="pres">
      <dgm:prSet presAssocID="{A57461A7-B4AF-8E41-8FE3-1B98F5F6E982}" presName="sibTrans" presStyleLbl="sibTrans2D1" presStyleIdx="0" presStyleCnt="0"/>
      <dgm:spPr/>
      <dgm:t>
        <a:bodyPr/>
        <a:lstStyle/>
        <a:p>
          <a:endParaRPr lang="en-US"/>
        </a:p>
      </dgm:t>
    </dgm:pt>
    <dgm:pt modelId="{7B73B36F-4C45-C144-A94C-3EC3A256E900}" type="pres">
      <dgm:prSet presAssocID="{2C44F8A5-BED0-BB40-8D19-D66FF8982503}" presName="compNode" presStyleCnt="0"/>
      <dgm:spPr/>
    </dgm:pt>
    <dgm:pt modelId="{F70E478D-111F-1846-B466-0D9776137068}" type="pres">
      <dgm:prSet presAssocID="{2C44F8A5-BED0-BB40-8D19-D66FF8982503}" presName="bkgdShape" presStyleLbl="node1" presStyleIdx="3" presStyleCnt="4"/>
      <dgm:spPr/>
      <dgm:t>
        <a:bodyPr/>
        <a:lstStyle/>
        <a:p>
          <a:endParaRPr lang="en-US"/>
        </a:p>
      </dgm:t>
    </dgm:pt>
    <dgm:pt modelId="{7F5C7519-9759-8143-A630-1B68ABC9A95C}" type="pres">
      <dgm:prSet presAssocID="{2C44F8A5-BED0-BB40-8D19-D66FF8982503}" presName="nodeTx" presStyleLbl="node1" presStyleIdx="3" presStyleCnt="4">
        <dgm:presLayoutVars>
          <dgm:bulletEnabled val="1"/>
        </dgm:presLayoutVars>
      </dgm:prSet>
      <dgm:spPr/>
      <dgm:t>
        <a:bodyPr/>
        <a:lstStyle/>
        <a:p>
          <a:endParaRPr lang="en-US"/>
        </a:p>
      </dgm:t>
    </dgm:pt>
    <dgm:pt modelId="{1A697A4D-2FE2-8D46-AC55-E3C7D8C58FA7}" type="pres">
      <dgm:prSet presAssocID="{2C44F8A5-BED0-BB40-8D19-D66FF8982503}" presName="invisiNode" presStyleLbl="node1" presStyleIdx="3" presStyleCnt="4"/>
      <dgm:spPr/>
    </dgm:pt>
    <dgm:pt modelId="{4032DAC3-1292-7442-A95A-F971159AFC56}" type="pres">
      <dgm:prSet presAssocID="{2C44F8A5-BED0-BB40-8D19-D66FF8982503}"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3000" r="-23000"/>
          </a:stretch>
        </a:blipFill>
      </dgm:spPr>
    </dgm:pt>
  </dgm:ptLst>
  <dgm:cxnLst>
    <dgm:cxn modelId="{B4904E76-2084-AA4E-AC4C-A34CAAAAF986}" type="presOf" srcId="{A57461A7-B4AF-8E41-8FE3-1B98F5F6E982}" destId="{AE9409BD-AD64-8C4B-8BB0-2A7EAD76059C}" srcOrd="0" destOrd="0" presId="urn:microsoft.com/office/officeart/2005/8/layout/hList7"/>
    <dgm:cxn modelId="{6A4023ED-2632-E844-B557-65826CEEB2CC}" type="presOf" srcId="{CFF2B805-ABC1-F245-9BA5-248CAECF7809}" destId="{724A3E38-AB66-3B4F-A764-7BD2138289AF}" srcOrd="1" destOrd="0" presId="urn:microsoft.com/office/officeart/2005/8/layout/hList7"/>
    <dgm:cxn modelId="{98E86CAA-3DC2-9245-9323-C11511746347}" type="presOf" srcId="{581B74C8-7E83-B346-8583-84E3CCBE82DD}" destId="{23FC9591-64AD-1D46-87F8-1D5BE0B2A24C}" srcOrd="1" destOrd="0" presId="urn:microsoft.com/office/officeart/2005/8/layout/hList7"/>
    <dgm:cxn modelId="{B8A41AEA-BCDA-5C4A-9DC6-588B2BD73A88}" type="presOf" srcId="{2C44F8A5-BED0-BB40-8D19-D66FF8982503}" destId="{7F5C7519-9759-8143-A630-1B68ABC9A95C}" srcOrd="1" destOrd="0" presId="urn:microsoft.com/office/officeart/2005/8/layout/hList7"/>
    <dgm:cxn modelId="{A339D35B-7400-4948-885A-069858BE3BFD}" srcId="{574E3011-3C24-0B46-BB02-A477CA2DE0FF}" destId="{2C44F8A5-BED0-BB40-8D19-D66FF8982503}" srcOrd="3" destOrd="0" parTransId="{C0385D8D-00BC-5B49-9E10-7512D33AA8D0}" sibTransId="{2BAECC9D-FE01-E94B-9653-F81EA54C4A41}"/>
    <dgm:cxn modelId="{C0AE7BEE-98E7-8347-8894-EECDDF4A94AC}" srcId="{574E3011-3C24-0B46-BB02-A477CA2DE0FF}" destId="{581B74C8-7E83-B346-8583-84E3CCBE82DD}" srcOrd="1" destOrd="0" parTransId="{52177AEC-0A65-2A46-B8EA-25CA8E386BD5}" sibTransId="{D071AC24-2F53-2F4C-A529-5D2DBB7537CA}"/>
    <dgm:cxn modelId="{9DBCAB2B-AE2F-0E4A-91DF-9ACA4D7295A7}" type="presOf" srcId="{A624154A-94AA-DF46-8065-F1C72FE3C36C}" destId="{503DE139-7E11-A942-87F2-6B94C5C6B373}" srcOrd="1" destOrd="0" presId="urn:microsoft.com/office/officeart/2005/8/layout/hList7"/>
    <dgm:cxn modelId="{9053449A-A773-CF40-B3BA-0E654F6B784D}" type="presOf" srcId="{581B74C8-7E83-B346-8583-84E3CCBE82DD}" destId="{822ADB22-12D5-CE49-9AFA-629992D7EE94}" srcOrd="0" destOrd="0" presId="urn:microsoft.com/office/officeart/2005/8/layout/hList7"/>
    <dgm:cxn modelId="{47EC54EE-6B90-FF44-89C8-BA0553FA7548}" srcId="{574E3011-3C24-0B46-BB02-A477CA2DE0FF}" destId="{A624154A-94AA-DF46-8065-F1C72FE3C36C}" srcOrd="2" destOrd="0" parTransId="{3AF1B13B-DB4D-8A41-96B7-165686B76AE0}" sibTransId="{A57461A7-B4AF-8E41-8FE3-1B98F5F6E982}"/>
    <dgm:cxn modelId="{8EC836FE-F871-6249-8205-C1CEBF750D19}" type="presOf" srcId="{A1607FE6-8D4A-BF43-A9C9-87E39223F594}" destId="{2507D1C4-23B1-934B-97B1-E746D8E1F696}" srcOrd="0" destOrd="0" presId="urn:microsoft.com/office/officeart/2005/8/layout/hList7"/>
    <dgm:cxn modelId="{049132E0-4CAA-1B42-ACE4-A77FC0822902}" type="presOf" srcId="{D071AC24-2F53-2F4C-A529-5D2DBB7537CA}" destId="{64E25703-A779-B749-89AD-7219280BA8B7}" srcOrd="0" destOrd="0" presId="urn:microsoft.com/office/officeart/2005/8/layout/hList7"/>
    <dgm:cxn modelId="{4E01D04D-DE91-E340-AF47-E71E6954F52C}" type="presOf" srcId="{CFF2B805-ABC1-F245-9BA5-248CAECF7809}" destId="{C61EB734-0A10-EE41-B171-4BBF9F2EB244}" srcOrd="0" destOrd="0" presId="urn:microsoft.com/office/officeart/2005/8/layout/hList7"/>
    <dgm:cxn modelId="{8CCAFED3-5166-5240-BC75-18848330B38E}" type="presOf" srcId="{A624154A-94AA-DF46-8065-F1C72FE3C36C}" destId="{A97B253D-7760-5641-BE87-7CD85DBC0158}" srcOrd="0" destOrd="0" presId="urn:microsoft.com/office/officeart/2005/8/layout/hList7"/>
    <dgm:cxn modelId="{D368E0D0-9F10-7A4E-B129-C1660DA6A310}" type="presOf" srcId="{2C44F8A5-BED0-BB40-8D19-D66FF8982503}" destId="{F70E478D-111F-1846-B466-0D9776137068}" srcOrd="0" destOrd="0" presId="urn:microsoft.com/office/officeart/2005/8/layout/hList7"/>
    <dgm:cxn modelId="{5AA2DCF7-6172-7F4C-B2CA-77989698F8C7}" srcId="{574E3011-3C24-0B46-BB02-A477CA2DE0FF}" destId="{CFF2B805-ABC1-F245-9BA5-248CAECF7809}" srcOrd="0" destOrd="0" parTransId="{7F0B02E5-3B1E-2D40-AC3A-DDE04D277F04}" sibTransId="{A1607FE6-8D4A-BF43-A9C9-87E39223F594}"/>
    <dgm:cxn modelId="{4DF853D6-FB70-1C40-9394-9BDFD22C0790}" type="presOf" srcId="{574E3011-3C24-0B46-BB02-A477CA2DE0FF}" destId="{0E8EDC3D-6E2D-8C48-AF0E-1480152195FF}" srcOrd="0" destOrd="0" presId="urn:microsoft.com/office/officeart/2005/8/layout/hList7"/>
    <dgm:cxn modelId="{93B9B86E-C889-0E4C-95AB-1FCEECD66D7B}" type="presParOf" srcId="{0E8EDC3D-6E2D-8C48-AF0E-1480152195FF}" destId="{F7AF1BBD-C2AA-D44C-8A95-3E45673E9CA5}" srcOrd="0" destOrd="0" presId="urn:microsoft.com/office/officeart/2005/8/layout/hList7"/>
    <dgm:cxn modelId="{1331ACAB-A339-384F-8EA8-775B5DD71D6F}" type="presParOf" srcId="{0E8EDC3D-6E2D-8C48-AF0E-1480152195FF}" destId="{40DA0D0A-4604-F844-BC4B-8AB5980B2D43}" srcOrd="1" destOrd="0" presId="urn:microsoft.com/office/officeart/2005/8/layout/hList7"/>
    <dgm:cxn modelId="{CC1B295A-CB19-CA48-AAE3-81A8CBAD5816}" type="presParOf" srcId="{40DA0D0A-4604-F844-BC4B-8AB5980B2D43}" destId="{E608A7C3-9A84-5043-92FF-AC3B4A4E2825}" srcOrd="0" destOrd="0" presId="urn:microsoft.com/office/officeart/2005/8/layout/hList7"/>
    <dgm:cxn modelId="{A3D32F8A-C39C-5C4C-9B55-42C2429A3428}" type="presParOf" srcId="{E608A7C3-9A84-5043-92FF-AC3B4A4E2825}" destId="{C61EB734-0A10-EE41-B171-4BBF9F2EB244}" srcOrd="0" destOrd="0" presId="urn:microsoft.com/office/officeart/2005/8/layout/hList7"/>
    <dgm:cxn modelId="{513AE8AA-C5F9-1548-B89A-73DB093A114B}" type="presParOf" srcId="{E608A7C3-9A84-5043-92FF-AC3B4A4E2825}" destId="{724A3E38-AB66-3B4F-A764-7BD2138289AF}" srcOrd="1" destOrd="0" presId="urn:microsoft.com/office/officeart/2005/8/layout/hList7"/>
    <dgm:cxn modelId="{C6D8CAE6-2A4E-9348-BD5D-8863C4F739DE}" type="presParOf" srcId="{E608A7C3-9A84-5043-92FF-AC3B4A4E2825}" destId="{EBC4769B-C9CB-A147-8536-F9B7FEC89F83}" srcOrd="2" destOrd="0" presId="urn:microsoft.com/office/officeart/2005/8/layout/hList7"/>
    <dgm:cxn modelId="{050E5DAC-DEE1-3845-B607-16E9BC8FB4EC}" type="presParOf" srcId="{E608A7C3-9A84-5043-92FF-AC3B4A4E2825}" destId="{2BFACC4D-CF9B-3C4F-919F-580CDA1DB229}" srcOrd="3" destOrd="0" presId="urn:microsoft.com/office/officeart/2005/8/layout/hList7"/>
    <dgm:cxn modelId="{A1DF3659-E872-5D4A-A07C-499E22C3CDB1}" type="presParOf" srcId="{40DA0D0A-4604-F844-BC4B-8AB5980B2D43}" destId="{2507D1C4-23B1-934B-97B1-E746D8E1F696}" srcOrd="1" destOrd="0" presId="urn:microsoft.com/office/officeart/2005/8/layout/hList7"/>
    <dgm:cxn modelId="{59797843-24AD-6748-B9FB-ECCC3D53DBFC}" type="presParOf" srcId="{40DA0D0A-4604-F844-BC4B-8AB5980B2D43}" destId="{7F3E1613-F5FC-6544-8774-197228826D0C}" srcOrd="2" destOrd="0" presId="urn:microsoft.com/office/officeart/2005/8/layout/hList7"/>
    <dgm:cxn modelId="{A215E93C-FB2C-A44E-B476-10BC09171953}" type="presParOf" srcId="{7F3E1613-F5FC-6544-8774-197228826D0C}" destId="{822ADB22-12D5-CE49-9AFA-629992D7EE94}" srcOrd="0" destOrd="0" presId="urn:microsoft.com/office/officeart/2005/8/layout/hList7"/>
    <dgm:cxn modelId="{D5C8EE27-31C9-514D-AB5B-3A54BDDC669B}" type="presParOf" srcId="{7F3E1613-F5FC-6544-8774-197228826D0C}" destId="{23FC9591-64AD-1D46-87F8-1D5BE0B2A24C}" srcOrd="1" destOrd="0" presId="urn:microsoft.com/office/officeart/2005/8/layout/hList7"/>
    <dgm:cxn modelId="{AC707F54-E0BA-8246-AB33-78DF71D927C4}" type="presParOf" srcId="{7F3E1613-F5FC-6544-8774-197228826D0C}" destId="{549DE2E9-A8C8-9F42-9C87-887AA8FD14D3}" srcOrd="2" destOrd="0" presId="urn:microsoft.com/office/officeart/2005/8/layout/hList7"/>
    <dgm:cxn modelId="{947D00B6-0629-3C4B-A1E5-F0DD8B23A567}" type="presParOf" srcId="{7F3E1613-F5FC-6544-8774-197228826D0C}" destId="{42A42E4E-942E-B145-AD73-BE6BD065DD54}" srcOrd="3" destOrd="0" presId="urn:microsoft.com/office/officeart/2005/8/layout/hList7"/>
    <dgm:cxn modelId="{80E9C784-A06E-0E4A-99E7-46168529317E}" type="presParOf" srcId="{40DA0D0A-4604-F844-BC4B-8AB5980B2D43}" destId="{64E25703-A779-B749-89AD-7219280BA8B7}" srcOrd="3" destOrd="0" presId="urn:microsoft.com/office/officeart/2005/8/layout/hList7"/>
    <dgm:cxn modelId="{BA8E99F6-C9DA-0143-AE72-499A510E0BB9}" type="presParOf" srcId="{40DA0D0A-4604-F844-BC4B-8AB5980B2D43}" destId="{2E4E307F-E11A-AE45-A9C8-78B133D2EC63}" srcOrd="4" destOrd="0" presId="urn:microsoft.com/office/officeart/2005/8/layout/hList7"/>
    <dgm:cxn modelId="{B3ADB70B-872E-1645-BE57-D1A2551CEAD9}" type="presParOf" srcId="{2E4E307F-E11A-AE45-A9C8-78B133D2EC63}" destId="{A97B253D-7760-5641-BE87-7CD85DBC0158}" srcOrd="0" destOrd="0" presId="urn:microsoft.com/office/officeart/2005/8/layout/hList7"/>
    <dgm:cxn modelId="{BC9ACE30-D364-2843-8DFC-D6F0054D58A3}" type="presParOf" srcId="{2E4E307F-E11A-AE45-A9C8-78B133D2EC63}" destId="{503DE139-7E11-A942-87F2-6B94C5C6B373}" srcOrd="1" destOrd="0" presId="urn:microsoft.com/office/officeart/2005/8/layout/hList7"/>
    <dgm:cxn modelId="{F3234ACA-3F9F-8944-A047-DC6E5DB1EE4B}" type="presParOf" srcId="{2E4E307F-E11A-AE45-A9C8-78B133D2EC63}" destId="{4707E641-57FE-F14C-B484-6DF55D8DC873}" srcOrd="2" destOrd="0" presId="urn:microsoft.com/office/officeart/2005/8/layout/hList7"/>
    <dgm:cxn modelId="{E63D1D53-F843-1D47-835C-D18FF4837A1E}" type="presParOf" srcId="{2E4E307F-E11A-AE45-A9C8-78B133D2EC63}" destId="{F7494B4B-6048-6642-8799-CD517BC6A202}" srcOrd="3" destOrd="0" presId="urn:microsoft.com/office/officeart/2005/8/layout/hList7"/>
    <dgm:cxn modelId="{785D3E76-E8AB-9144-AB3C-422AE37B1173}" type="presParOf" srcId="{40DA0D0A-4604-F844-BC4B-8AB5980B2D43}" destId="{AE9409BD-AD64-8C4B-8BB0-2A7EAD76059C}" srcOrd="5" destOrd="0" presId="urn:microsoft.com/office/officeart/2005/8/layout/hList7"/>
    <dgm:cxn modelId="{6D9A8E66-9BC1-FB40-A149-FA83768883DF}" type="presParOf" srcId="{40DA0D0A-4604-F844-BC4B-8AB5980B2D43}" destId="{7B73B36F-4C45-C144-A94C-3EC3A256E900}" srcOrd="6" destOrd="0" presId="urn:microsoft.com/office/officeart/2005/8/layout/hList7"/>
    <dgm:cxn modelId="{0E72D6DE-5355-664F-9B5E-4CBA1EFC90EF}" type="presParOf" srcId="{7B73B36F-4C45-C144-A94C-3EC3A256E900}" destId="{F70E478D-111F-1846-B466-0D9776137068}" srcOrd="0" destOrd="0" presId="urn:microsoft.com/office/officeart/2005/8/layout/hList7"/>
    <dgm:cxn modelId="{E0FB319F-7615-974D-AF09-E5865EB93996}" type="presParOf" srcId="{7B73B36F-4C45-C144-A94C-3EC3A256E900}" destId="{7F5C7519-9759-8143-A630-1B68ABC9A95C}" srcOrd="1" destOrd="0" presId="urn:microsoft.com/office/officeart/2005/8/layout/hList7"/>
    <dgm:cxn modelId="{A062415B-1A45-7449-AA43-FA385E99EFD0}" type="presParOf" srcId="{7B73B36F-4C45-C144-A94C-3EC3A256E900}" destId="{1A697A4D-2FE2-8D46-AC55-E3C7D8C58FA7}" srcOrd="2" destOrd="0" presId="urn:microsoft.com/office/officeart/2005/8/layout/hList7"/>
    <dgm:cxn modelId="{99203D89-BA0E-EA40-814E-B7C10FF71908}" type="presParOf" srcId="{7B73B36F-4C45-C144-A94C-3EC3A256E900}" destId="{4032DAC3-1292-7442-A95A-F971159AFC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231EA-D755-F849-A14D-FB211386D9B1}" type="doc">
      <dgm:prSet loTypeId="urn:microsoft.com/office/officeart/2005/8/layout/hList6" loCatId="" qsTypeId="urn:microsoft.com/office/officeart/2005/8/quickstyle/simple4" qsCatId="simple" csTypeId="urn:microsoft.com/office/officeart/2005/8/colors/accent1_2" csCatId="accent1"/>
      <dgm:spPr/>
      <dgm:t>
        <a:bodyPr/>
        <a:lstStyle/>
        <a:p>
          <a:endParaRPr lang="en-US"/>
        </a:p>
      </dgm:t>
    </dgm:pt>
    <dgm:pt modelId="{FC2BAD42-7EDE-4046-B415-0D1ECA467275}">
      <dgm:prSet/>
      <dgm:spPr/>
      <dgm:t>
        <a:bodyPr/>
        <a:lstStyle/>
        <a:p>
          <a:pPr rtl="0"/>
          <a:r>
            <a:rPr lang="en-US" smtClean="0"/>
            <a:t>Compromised Accounts</a:t>
          </a:r>
          <a:endParaRPr lang="en-US"/>
        </a:p>
      </dgm:t>
    </dgm:pt>
    <dgm:pt modelId="{3230713A-2A3D-0647-860D-2F88DC3955B6}" type="parTrans" cxnId="{F9056674-1F31-7643-A8A7-074C6ADDC20F}">
      <dgm:prSet/>
      <dgm:spPr/>
      <dgm:t>
        <a:bodyPr/>
        <a:lstStyle/>
        <a:p>
          <a:endParaRPr lang="en-US"/>
        </a:p>
      </dgm:t>
    </dgm:pt>
    <dgm:pt modelId="{A68A3B0C-48A6-994E-B458-837D73FBA495}" type="sibTrans" cxnId="{F9056674-1F31-7643-A8A7-074C6ADDC20F}">
      <dgm:prSet/>
      <dgm:spPr/>
      <dgm:t>
        <a:bodyPr/>
        <a:lstStyle/>
        <a:p>
          <a:endParaRPr lang="en-US"/>
        </a:p>
      </dgm:t>
    </dgm:pt>
    <dgm:pt modelId="{503E6762-2F50-C84C-8437-3125FD340DF0}">
      <dgm:prSet/>
      <dgm:spPr/>
      <dgm:t>
        <a:bodyPr/>
        <a:lstStyle/>
        <a:p>
          <a:pPr rtl="0"/>
          <a:r>
            <a:rPr lang="en-US" smtClean="0"/>
            <a:t>Log Analysis with Splunk</a:t>
          </a:r>
          <a:endParaRPr lang="en-US"/>
        </a:p>
      </dgm:t>
    </dgm:pt>
    <dgm:pt modelId="{80C3F00C-1F23-614F-BCFF-A214EF30C7A0}" type="parTrans" cxnId="{369A6EBA-5FFC-3147-99D2-A30425B65370}">
      <dgm:prSet/>
      <dgm:spPr/>
      <dgm:t>
        <a:bodyPr/>
        <a:lstStyle/>
        <a:p>
          <a:endParaRPr lang="en-US"/>
        </a:p>
      </dgm:t>
    </dgm:pt>
    <dgm:pt modelId="{977FDCEF-1A74-B345-B986-7A24B10A70F9}" type="sibTrans" cxnId="{369A6EBA-5FFC-3147-99D2-A30425B65370}">
      <dgm:prSet/>
      <dgm:spPr/>
      <dgm:t>
        <a:bodyPr/>
        <a:lstStyle/>
        <a:p>
          <a:endParaRPr lang="en-US"/>
        </a:p>
      </dgm:t>
    </dgm:pt>
    <dgm:pt modelId="{13BD57EC-F9D1-274D-B420-958293AB5238}">
      <dgm:prSet/>
      <dgm:spPr/>
      <dgm:t>
        <a:bodyPr/>
        <a:lstStyle/>
        <a:p>
          <a:pPr rtl="0"/>
          <a:r>
            <a:rPr lang="en-US" smtClean="0"/>
            <a:t>Vulnerable Systems</a:t>
          </a:r>
          <a:endParaRPr lang="en-US"/>
        </a:p>
      </dgm:t>
    </dgm:pt>
    <dgm:pt modelId="{7C37434C-E07B-CA47-A7EB-838CFE598D6C}" type="parTrans" cxnId="{A60BB8EC-8E24-CD4E-9B4B-434E2638B2F9}">
      <dgm:prSet/>
      <dgm:spPr/>
      <dgm:t>
        <a:bodyPr/>
        <a:lstStyle/>
        <a:p>
          <a:endParaRPr lang="en-US"/>
        </a:p>
      </dgm:t>
    </dgm:pt>
    <dgm:pt modelId="{347D4952-DAAE-3C4B-B320-A9B6D14690EB}" type="sibTrans" cxnId="{A60BB8EC-8E24-CD4E-9B4B-434E2638B2F9}">
      <dgm:prSet/>
      <dgm:spPr/>
      <dgm:t>
        <a:bodyPr/>
        <a:lstStyle/>
        <a:p>
          <a:endParaRPr lang="en-US"/>
        </a:p>
      </dgm:t>
    </dgm:pt>
    <dgm:pt modelId="{D2D5BEDB-EB03-B148-A285-80F94EC7C5FA}">
      <dgm:prSet/>
      <dgm:spPr/>
      <dgm:t>
        <a:bodyPr/>
        <a:lstStyle/>
        <a:p>
          <a:pPr rtl="0"/>
          <a:r>
            <a:rPr lang="en-US" smtClean="0"/>
            <a:t>Vulnerability scanning and remediation</a:t>
          </a:r>
          <a:endParaRPr lang="en-US"/>
        </a:p>
      </dgm:t>
    </dgm:pt>
    <dgm:pt modelId="{1E885334-20A3-7243-A542-551624BA5CA2}" type="parTrans" cxnId="{2BDCC6B5-7EBF-1942-A021-F2C3DB6AC595}">
      <dgm:prSet/>
      <dgm:spPr/>
      <dgm:t>
        <a:bodyPr/>
        <a:lstStyle/>
        <a:p>
          <a:endParaRPr lang="en-US"/>
        </a:p>
      </dgm:t>
    </dgm:pt>
    <dgm:pt modelId="{4CBD329A-764E-054B-9C51-7199B3DD353D}" type="sibTrans" cxnId="{2BDCC6B5-7EBF-1942-A021-F2C3DB6AC595}">
      <dgm:prSet/>
      <dgm:spPr/>
      <dgm:t>
        <a:bodyPr/>
        <a:lstStyle/>
        <a:p>
          <a:endParaRPr lang="en-US"/>
        </a:p>
      </dgm:t>
    </dgm:pt>
    <dgm:pt modelId="{35212E5E-6D94-E041-B310-634DC5C5F6DC}">
      <dgm:prSet/>
      <dgm:spPr/>
      <dgm:t>
        <a:bodyPr/>
        <a:lstStyle/>
        <a:p>
          <a:pPr rtl="0"/>
          <a:r>
            <a:rPr lang="en-US" smtClean="0"/>
            <a:t>Compromised Systems</a:t>
          </a:r>
          <a:endParaRPr lang="en-US"/>
        </a:p>
      </dgm:t>
    </dgm:pt>
    <dgm:pt modelId="{61141438-32E4-2044-9218-0450C92FE640}" type="parTrans" cxnId="{A62D30AE-A3F8-A845-AA40-95ABF1D8C5B3}">
      <dgm:prSet/>
      <dgm:spPr/>
      <dgm:t>
        <a:bodyPr/>
        <a:lstStyle/>
        <a:p>
          <a:endParaRPr lang="en-US"/>
        </a:p>
      </dgm:t>
    </dgm:pt>
    <dgm:pt modelId="{131104F5-8887-3E43-B7DC-2C6A557B16A4}" type="sibTrans" cxnId="{A62D30AE-A3F8-A845-AA40-95ABF1D8C5B3}">
      <dgm:prSet/>
      <dgm:spPr/>
      <dgm:t>
        <a:bodyPr/>
        <a:lstStyle/>
        <a:p>
          <a:endParaRPr lang="en-US"/>
        </a:p>
      </dgm:t>
    </dgm:pt>
    <dgm:pt modelId="{6090DF9C-4B7C-7241-AB3F-6F5BC175F2A5}">
      <dgm:prSet/>
      <dgm:spPr/>
      <dgm:t>
        <a:bodyPr/>
        <a:lstStyle/>
        <a:p>
          <a:pPr rtl="0"/>
          <a:r>
            <a:rPr lang="en-US" smtClean="0"/>
            <a:t>Log analysis and network data</a:t>
          </a:r>
          <a:endParaRPr lang="en-US"/>
        </a:p>
      </dgm:t>
    </dgm:pt>
    <dgm:pt modelId="{89BF19BA-13C3-074A-82C5-4E8C47866321}" type="parTrans" cxnId="{E34285B4-F76F-514D-B8DE-FB4A1C0CC847}">
      <dgm:prSet/>
      <dgm:spPr/>
      <dgm:t>
        <a:bodyPr/>
        <a:lstStyle/>
        <a:p>
          <a:endParaRPr lang="en-US"/>
        </a:p>
      </dgm:t>
    </dgm:pt>
    <dgm:pt modelId="{DD156676-466E-6045-A4BE-8F887135A3C1}" type="sibTrans" cxnId="{E34285B4-F76F-514D-B8DE-FB4A1C0CC847}">
      <dgm:prSet/>
      <dgm:spPr/>
      <dgm:t>
        <a:bodyPr/>
        <a:lstStyle/>
        <a:p>
          <a:endParaRPr lang="en-US"/>
        </a:p>
      </dgm:t>
    </dgm:pt>
    <dgm:pt modelId="{26F4BC26-D18A-544F-90AA-83418E736FF9}">
      <dgm:prSet/>
      <dgm:spPr/>
      <dgm:t>
        <a:bodyPr/>
        <a:lstStyle/>
        <a:p>
          <a:pPr rtl="0"/>
          <a:r>
            <a:rPr lang="en-US" smtClean="0"/>
            <a:t>Sensitive Data</a:t>
          </a:r>
          <a:endParaRPr lang="en-US"/>
        </a:p>
      </dgm:t>
    </dgm:pt>
    <dgm:pt modelId="{EED76704-00C6-ED45-AF66-832F448C5CA9}" type="parTrans" cxnId="{A3A5BDC9-E1B3-B34E-98B3-5D3C8FC5C64A}">
      <dgm:prSet/>
      <dgm:spPr/>
      <dgm:t>
        <a:bodyPr/>
        <a:lstStyle/>
        <a:p>
          <a:endParaRPr lang="en-US"/>
        </a:p>
      </dgm:t>
    </dgm:pt>
    <dgm:pt modelId="{5FE5DFB1-3F7C-6F45-B323-2B35579E75A4}" type="sibTrans" cxnId="{A3A5BDC9-E1B3-B34E-98B3-5D3C8FC5C64A}">
      <dgm:prSet/>
      <dgm:spPr/>
      <dgm:t>
        <a:bodyPr/>
        <a:lstStyle/>
        <a:p>
          <a:endParaRPr lang="en-US"/>
        </a:p>
      </dgm:t>
    </dgm:pt>
    <dgm:pt modelId="{0DC3E175-C052-A443-B23B-9C637C9F3C8E}">
      <dgm:prSet/>
      <dgm:spPr/>
      <dgm:t>
        <a:bodyPr/>
        <a:lstStyle/>
        <a:p>
          <a:pPr rtl="0"/>
          <a:r>
            <a:rPr lang="en-US" smtClean="0"/>
            <a:t>Data loss prevention technologies and policy</a:t>
          </a:r>
          <a:endParaRPr lang="en-US"/>
        </a:p>
      </dgm:t>
    </dgm:pt>
    <dgm:pt modelId="{59FFAE81-2427-6C4A-8D5A-8636197736B1}" type="parTrans" cxnId="{9BC3F90E-BCC6-8749-8DC1-51E886512936}">
      <dgm:prSet/>
      <dgm:spPr/>
      <dgm:t>
        <a:bodyPr/>
        <a:lstStyle/>
        <a:p>
          <a:endParaRPr lang="en-US"/>
        </a:p>
      </dgm:t>
    </dgm:pt>
    <dgm:pt modelId="{55BD974A-7511-7A43-9070-742FF3F3D208}" type="sibTrans" cxnId="{9BC3F90E-BCC6-8749-8DC1-51E886512936}">
      <dgm:prSet/>
      <dgm:spPr/>
      <dgm:t>
        <a:bodyPr/>
        <a:lstStyle/>
        <a:p>
          <a:endParaRPr lang="en-US"/>
        </a:p>
      </dgm:t>
    </dgm:pt>
    <dgm:pt modelId="{667651F2-87CF-2D46-A4D1-41A38A26A00D}" type="pres">
      <dgm:prSet presAssocID="{3D1231EA-D755-F849-A14D-FB211386D9B1}" presName="Name0" presStyleCnt="0">
        <dgm:presLayoutVars>
          <dgm:dir/>
          <dgm:resizeHandles val="exact"/>
        </dgm:presLayoutVars>
      </dgm:prSet>
      <dgm:spPr/>
      <dgm:t>
        <a:bodyPr/>
        <a:lstStyle/>
        <a:p>
          <a:endParaRPr lang="en-US"/>
        </a:p>
      </dgm:t>
    </dgm:pt>
    <dgm:pt modelId="{66421BCF-0D69-3849-AC3D-A57280E9F416}" type="pres">
      <dgm:prSet presAssocID="{FC2BAD42-7EDE-4046-B415-0D1ECA467275}" presName="node" presStyleLbl="node1" presStyleIdx="0" presStyleCnt="4">
        <dgm:presLayoutVars>
          <dgm:bulletEnabled val="1"/>
        </dgm:presLayoutVars>
      </dgm:prSet>
      <dgm:spPr/>
      <dgm:t>
        <a:bodyPr/>
        <a:lstStyle/>
        <a:p>
          <a:endParaRPr lang="en-US"/>
        </a:p>
      </dgm:t>
    </dgm:pt>
    <dgm:pt modelId="{EB53FFF8-3DD2-2F4A-A823-987F0654394A}" type="pres">
      <dgm:prSet presAssocID="{A68A3B0C-48A6-994E-B458-837D73FBA495}" presName="sibTrans" presStyleCnt="0"/>
      <dgm:spPr/>
    </dgm:pt>
    <dgm:pt modelId="{9695E3DA-8A8E-0C48-A2E4-F88FC4A8952A}" type="pres">
      <dgm:prSet presAssocID="{13BD57EC-F9D1-274D-B420-958293AB5238}" presName="node" presStyleLbl="node1" presStyleIdx="1" presStyleCnt="4">
        <dgm:presLayoutVars>
          <dgm:bulletEnabled val="1"/>
        </dgm:presLayoutVars>
      </dgm:prSet>
      <dgm:spPr/>
      <dgm:t>
        <a:bodyPr/>
        <a:lstStyle/>
        <a:p>
          <a:endParaRPr lang="en-US"/>
        </a:p>
      </dgm:t>
    </dgm:pt>
    <dgm:pt modelId="{94930BAD-6612-FE48-943F-AEA785B6BB6D}" type="pres">
      <dgm:prSet presAssocID="{347D4952-DAAE-3C4B-B320-A9B6D14690EB}" presName="sibTrans" presStyleCnt="0"/>
      <dgm:spPr/>
    </dgm:pt>
    <dgm:pt modelId="{FDBDBBA3-1F1B-4247-984C-2CC981D85319}" type="pres">
      <dgm:prSet presAssocID="{35212E5E-6D94-E041-B310-634DC5C5F6DC}" presName="node" presStyleLbl="node1" presStyleIdx="2" presStyleCnt="4">
        <dgm:presLayoutVars>
          <dgm:bulletEnabled val="1"/>
        </dgm:presLayoutVars>
      </dgm:prSet>
      <dgm:spPr/>
      <dgm:t>
        <a:bodyPr/>
        <a:lstStyle/>
        <a:p>
          <a:endParaRPr lang="en-US"/>
        </a:p>
      </dgm:t>
    </dgm:pt>
    <dgm:pt modelId="{9639C34F-C03B-F54C-ADD9-A8507AAA875A}" type="pres">
      <dgm:prSet presAssocID="{131104F5-8887-3E43-B7DC-2C6A557B16A4}" presName="sibTrans" presStyleCnt="0"/>
      <dgm:spPr/>
    </dgm:pt>
    <dgm:pt modelId="{49339080-7A7B-B742-9368-CC692E07A2AF}" type="pres">
      <dgm:prSet presAssocID="{26F4BC26-D18A-544F-90AA-83418E736FF9}" presName="node" presStyleLbl="node1" presStyleIdx="3" presStyleCnt="4">
        <dgm:presLayoutVars>
          <dgm:bulletEnabled val="1"/>
        </dgm:presLayoutVars>
      </dgm:prSet>
      <dgm:spPr/>
      <dgm:t>
        <a:bodyPr/>
        <a:lstStyle/>
        <a:p>
          <a:endParaRPr lang="en-US"/>
        </a:p>
      </dgm:t>
    </dgm:pt>
  </dgm:ptLst>
  <dgm:cxnLst>
    <dgm:cxn modelId="{9BC3F90E-BCC6-8749-8DC1-51E886512936}" srcId="{26F4BC26-D18A-544F-90AA-83418E736FF9}" destId="{0DC3E175-C052-A443-B23B-9C637C9F3C8E}" srcOrd="0" destOrd="0" parTransId="{59FFAE81-2427-6C4A-8D5A-8636197736B1}" sibTransId="{55BD974A-7511-7A43-9070-742FF3F3D208}"/>
    <dgm:cxn modelId="{A60BB8EC-8E24-CD4E-9B4B-434E2638B2F9}" srcId="{3D1231EA-D755-F849-A14D-FB211386D9B1}" destId="{13BD57EC-F9D1-274D-B420-958293AB5238}" srcOrd="1" destOrd="0" parTransId="{7C37434C-E07B-CA47-A7EB-838CFE598D6C}" sibTransId="{347D4952-DAAE-3C4B-B320-A9B6D14690EB}"/>
    <dgm:cxn modelId="{F9056674-1F31-7643-A8A7-074C6ADDC20F}" srcId="{3D1231EA-D755-F849-A14D-FB211386D9B1}" destId="{FC2BAD42-7EDE-4046-B415-0D1ECA467275}" srcOrd="0" destOrd="0" parTransId="{3230713A-2A3D-0647-860D-2F88DC3955B6}" sibTransId="{A68A3B0C-48A6-994E-B458-837D73FBA495}"/>
    <dgm:cxn modelId="{A62D30AE-A3F8-A845-AA40-95ABF1D8C5B3}" srcId="{3D1231EA-D755-F849-A14D-FB211386D9B1}" destId="{35212E5E-6D94-E041-B310-634DC5C5F6DC}" srcOrd="2" destOrd="0" parTransId="{61141438-32E4-2044-9218-0450C92FE640}" sibTransId="{131104F5-8887-3E43-B7DC-2C6A557B16A4}"/>
    <dgm:cxn modelId="{96627844-AB10-C74E-9EAF-CF9767D5383B}" type="presOf" srcId="{FC2BAD42-7EDE-4046-B415-0D1ECA467275}" destId="{66421BCF-0D69-3849-AC3D-A57280E9F416}" srcOrd="0" destOrd="0" presId="urn:microsoft.com/office/officeart/2005/8/layout/hList6"/>
    <dgm:cxn modelId="{43960CEB-9AE3-CE42-96C0-3E81B762C75C}" type="presOf" srcId="{503E6762-2F50-C84C-8437-3125FD340DF0}" destId="{66421BCF-0D69-3849-AC3D-A57280E9F416}" srcOrd="0" destOrd="1" presId="urn:microsoft.com/office/officeart/2005/8/layout/hList6"/>
    <dgm:cxn modelId="{FEC49DCE-85F4-CA4B-95D7-6626AA6F416C}" type="presOf" srcId="{0DC3E175-C052-A443-B23B-9C637C9F3C8E}" destId="{49339080-7A7B-B742-9368-CC692E07A2AF}" srcOrd="0" destOrd="1" presId="urn:microsoft.com/office/officeart/2005/8/layout/hList6"/>
    <dgm:cxn modelId="{E0ECF8A0-EA27-BF44-9DED-1B7B907540BA}" type="presOf" srcId="{D2D5BEDB-EB03-B148-A285-80F94EC7C5FA}" destId="{9695E3DA-8A8E-0C48-A2E4-F88FC4A8952A}" srcOrd="0" destOrd="1" presId="urn:microsoft.com/office/officeart/2005/8/layout/hList6"/>
    <dgm:cxn modelId="{2BDCC6B5-7EBF-1942-A021-F2C3DB6AC595}" srcId="{13BD57EC-F9D1-274D-B420-958293AB5238}" destId="{D2D5BEDB-EB03-B148-A285-80F94EC7C5FA}" srcOrd="0" destOrd="0" parTransId="{1E885334-20A3-7243-A542-551624BA5CA2}" sibTransId="{4CBD329A-764E-054B-9C51-7199B3DD353D}"/>
    <dgm:cxn modelId="{369A6EBA-5FFC-3147-99D2-A30425B65370}" srcId="{FC2BAD42-7EDE-4046-B415-0D1ECA467275}" destId="{503E6762-2F50-C84C-8437-3125FD340DF0}" srcOrd="0" destOrd="0" parTransId="{80C3F00C-1F23-614F-BCFF-A214EF30C7A0}" sibTransId="{977FDCEF-1A74-B345-B986-7A24B10A70F9}"/>
    <dgm:cxn modelId="{384AF18C-C1D2-5642-B43F-82A08EDBEB7B}" type="presOf" srcId="{13BD57EC-F9D1-274D-B420-958293AB5238}" destId="{9695E3DA-8A8E-0C48-A2E4-F88FC4A8952A}" srcOrd="0" destOrd="0" presId="urn:microsoft.com/office/officeart/2005/8/layout/hList6"/>
    <dgm:cxn modelId="{4B45DD3B-9706-F049-93BD-C7B25264C522}" type="presOf" srcId="{35212E5E-6D94-E041-B310-634DC5C5F6DC}" destId="{FDBDBBA3-1F1B-4247-984C-2CC981D85319}" srcOrd="0" destOrd="0" presId="urn:microsoft.com/office/officeart/2005/8/layout/hList6"/>
    <dgm:cxn modelId="{67880F7B-E333-4649-9CA4-52E4F781EE7E}" type="presOf" srcId="{3D1231EA-D755-F849-A14D-FB211386D9B1}" destId="{667651F2-87CF-2D46-A4D1-41A38A26A00D}" srcOrd="0" destOrd="0" presId="urn:microsoft.com/office/officeart/2005/8/layout/hList6"/>
    <dgm:cxn modelId="{536A6887-3BC6-9348-971F-276FB9E9205B}" type="presOf" srcId="{26F4BC26-D18A-544F-90AA-83418E736FF9}" destId="{49339080-7A7B-B742-9368-CC692E07A2AF}" srcOrd="0" destOrd="0" presId="urn:microsoft.com/office/officeart/2005/8/layout/hList6"/>
    <dgm:cxn modelId="{3B1217DB-D168-0E4C-8879-800578BF2B5F}" type="presOf" srcId="{6090DF9C-4B7C-7241-AB3F-6F5BC175F2A5}" destId="{FDBDBBA3-1F1B-4247-984C-2CC981D85319}" srcOrd="0" destOrd="1" presId="urn:microsoft.com/office/officeart/2005/8/layout/hList6"/>
    <dgm:cxn modelId="{E34285B4-F76F-514D-B8DE-FB4A1C0CC847}" srcId="{35212E5E-6D94-E041-B310-634DC5C5F6DC}" destId="{6090DF9C-4B7C-7241-AB3F-6F5BC175F2A5}" srcOrd="0" destOrd="0" parTransId="{89BF19BA-13C3-074A-82C5-4E8C47866321}" sibTransId="{DD156676-466E-6045-A4BE-8F887135A3C1}"/>
    <dgm:cxn modelId="{A3A5BDC9-E1B3-B34E-98B3-5D3C8FC5C64A}" srcId="{3D1231EA-D755-F849-A14D-FB211386D9B1}" destId="{26F4BC26-D18A-544F-90AA-83418E736FF9}" srcOrd="3" destOrd="0" parTransId="{EED76704-00C6-ED45-AF66-832F448C5CA9}" sibTransId="{5FE5DFB1-3F7C-6F45-B323-2B35579E75A4}"/>
    <dgm:cxn modelId="{D22D5910-965A-7C41-83E5-DA234C6ED5BE}" type="presParOf" srcId="{667651F2-87CF-2D46-A4D1-41A38A26A00D}" destId="{66421BCF-0D69-3849-AC3D-A57280E9F416}" srcOrd="0" destOrd="0" presId="urn:microsoft.com/office/officeart/2005/8/layout/hList6"/>
    <dgm:cxn modelId="{0EBCC994-A972-7A48-B5E9-92D9C222603F}" type="presParOf" srcId="{667651F2-87CF-2D46-A4D1-41A38A26A00D}" destId="{EB53FFF8-3DD2-2F4A-A823-987F0654394A}" srcOrd="1" destOrd="0" presId="urn:microsoft.com/office/officeart/2005/8/layout/hList6"/>
    <dgm:cxn modelId="{9A76F840-FCDC-7641-B52D-ECA3745ED593}" type="presParOf" srcId="{667651F2-87CF-2D46-A4D1-41A38A26A00D}" destId="{9695E3DA-8A8E-0C48-A2E4-F88FC4A8952A}" srcOrd="2" destOrd="0" presId="urn:microsoft.com/office/officeart/2005/8/layout/hList6"/>
    <dgm:cxn modelId="{C73D93EE-41B9-314E-8FA7-CF8085E264CF}" type="presParOf" srcId="{667651F2-87CF-2D46-A4D1-41A38A26A00D}" destId="{94930BAD-6612-FE48-943F-AEA785B6BB6D}" srcOrd="3" destOrd="0" presId="urn:microsoft.com/office/officeart/2005/8/layout/hList6"/>
    <dgm:cxn modelId="{231ED707-4567-5045-BF84-3303D4F04B68}" type="presParOf" srcId="{667651F2-87CF-2D46-A4D1-41A38A26A00D}" destId="{FDBDBBA3-1F1B-4247-984C-2CC981D85319}" srcOrd="4" destOrd="0" presId="urn:microsoft.com/office/officeart/2005/8/layout/hList6"/>
    <dgm:cxn modelId="{48796D4B-4259-044D-9372-56075803BD71}" type="presParOf" srcId="{667651F2-87CF-2D46-A4D1-41A38A26A00D}" destId="{9639C34F-C03B-F54C-ADD9-A8507AAA875A}" srcOrd="5" destOrd="0" presId="urn:microsoft.com/office/officeart/2005/8/layout/hList6"/>
    <dgm:cxn modelId="{C84DE11B-EF34-7B43-85A7-DA5186402BF0}" type="presParOf" srcId="{667651F2-87CF-2D46-A4D1-41A38A26A00D}" destId="{49339080-7A7B-B742-9368-CC692E07A2AF}"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031F33-9B7D-2341-A8A2-C79842549F90}" type="datetimeFigureOut">
              <a:rPr lang="en-US" smtClean="0"/>
              <a:t>6/5/2015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234270-E22A-6D44-9EBD-E28C0363896D}" type="slidenum">
              <a:rPr lang="en-US" smtClean="0"/>
              <a:t>‹#›</a:t>
            </a:fld>
            <a:endParaRPr lang="en-US"/>
          </a:p>
        </p:txBody>
      </p:sp>
    </p:spTree>
    <p:extLst>
      <p:ext uri="{BB962C8B-B14F-4D97-AF65-F5344CB8AC3E}">
        <p14:creationId xmlns:p14="http://schemas.microsoft.com/office/powerpoint/2010/main" val="3899141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a:t>
            </a:r>
            <a:r>
              <a:rPr lang="en-US" sz="1200" b="1" kern="1200" dirty="0" smtClean="0">
                <a:solidFill>
                  <a:schemeClr val="tx1"/>
                </a:solidFill>
                <a:latin typeface="+mn-lt"/>
                <a:ea typeface="+mn-ea"/>
                <a:cs typeface="+mn-cs"/>
              </a:rPr>
              <a:t>business process</a:t>
            </a:r>
            <a:r>
              <a:rPr lang="en-US" sz="1200" b="0" kern="1200" dirty="0" smtClean="0">
                <a:solidFill>
                  <a:schemeClr val="tx1"/>
                </a:solidFill>
                <a:latin typeface="+mn-lt"/>
                <a:ea typeface="+mn-ea"/>
                <a:cs typeface="+mn-cs"/>
              </a:rPr>
              <a:t> is an activity or set of activities that will accomplish a specific organizational goal.  We all have them, but when it comes to securing our enterprise, even carefully laid plans can go awry.</a:t>
            </a:r>
            <a:r>
              <a:rPr lang="en-US" sz="1200" b="0" kern="1200" baseline="0" dirty="0" smtClean="0">
                <a:solidFill>
                  <a:schemeClr val="tx1"/>
                </a:solidFill>
                <a:latin typeface="+mn-lt"/>
                <a:ea typeface="+mn-ea"/>
                <a:cs typeface="+mn-cs"/>
              </a:rPr>
              <a:t> </a:t>
            </a:r>
            <a:r>
              <a:rPr lang="en-US" sz="1200" b="0" kern="1200" baseline="0" smtClean="0">
                <a:solidFill>
                  <a:schemeClr val="tx1"/>
                </a:solidFill>
                <a:latin typeface="+mn-lt"/>
                <a:ea typeface="+mn-ea"/>
                <a:cs typeface="+mn-cs"/>
              </a:rPr>
              <a:t>In</a:t>
            </a:r>
            <a:r>
              <a:rPr lang="en-US" sz="1200" b="0" kern="1200" smtClean="0">
                <a:solidFill>
                  <a:schemeClr val="tx1"/>
                </a:solidFill>
                <a:latin typeface="+mn-lt"/>
                <a:ea typeface="+mn-ea"/>
                <a:cs typeface="+mn-cs"/>
              </a:rPr>
              <a:t> </a:t>
            </a:r>
            <a:r>
              <a:rPr lang="en-US" sz="1200" b="0" kern="1200" dirty="0" smtClean="0">
                <a:solidFill>
                  <a:schemeClr val="tx1"/>
                </a:solidFill>
                <a:latin typeface="+mn-lt"/>
                <a:ea typeface="+mn-ea"/>
                <a:cs typeface="+mn-cs"/>
              </a:rPr>
              <a:t>Incident Response, we often have to think outside</a:t>
            </a:r>
            <a:r>
              <a:rPr lang="en-US" sz="1200" b="0" kern="1200" baseline="0" dirty="0" smtClean="0">
                <a:solidFill>
                  <a:schemeClr val="tx1"/>
                </a:solidFill>
                <a:latin typeface="+mn-lt"/>
                <a:ea typeface="+mn-ea"/>
                <a:cs typeface="+mn-cs"/>
              </a:rPr>
              <a:t> the box to deliver an effective solution.</a:t>
            </a:r>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1</a:t>
            </a:fld>
            <a:endParaRPr lang="en-US"/>
          </a:p>
        </p:txBody>
      </p:sp>
    </p:spTree>
    <p:extLst>
      <p:ext uri="{BB962C8B-B14F-4D97-AF65-F5344CB8AC3E}">
        <p14:creationId xmlns:p14="http://schemas.microsoft.com/office/powerpoint/2010/main" val="301488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11</a:t>
            </a:fld>
            <a:endParaRPr lang="en-US"/>
          </a:p>
        </p:txBody>
      </p:sp>
    </p:spTree>
    <p:extLst>
      <p:ext uri="{BB962C8B-B14F-4D97-AF65-F5344CB8AC3E}">
        <p14:creationId xmlns:p14="http://schemas.microsoft.com/office/powerpoint/2010/main" val="114852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D8190-490F-954F-8B2A-17E103E26589}" type="slidenum">
              <a:rPr lang="en-US" smtClean="0"/>
              <a:pPr>
                <a:defRPr/>
              </a:pPr>
              <a:t>12</a:t>
            </a:fld>
            <a:endParaRPr lang="en-US"/>
          </a:p>
        </p:txBody>
      </p:sp>
    </p:spTree>
    <p:extLst>
      <p:ext uri="{BB962C8B-B14F-4D97-AF65-F5344CB8AC3E}">
        <p14:creationId xmlns:p14="http://schemas.microsoft.com/office/powerpoint/2010/main" val="321099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Duke, </a:t>
            </a:r>
            <a:r>
              <a:rPr lang="en-US" baseline="0" dirty="0" smtClean="0"/>
              <a:t>we have the usual stack of protective and detective controls such as antivirus, data loss prevention, IPS, IDS, vulnerability scanners, firewalls, etc. We are also in the process of deploying </a:t>
            </a:r>
            <a:r>
              <a:rPr lang="en-US" baseline="0" dirty="0" err="1" smtClean="0"/>
              <a:t>Sourcefire</a:t>
            </a:r>
            <a:r>
              <a:rPr lang="en-US" baseline="0" dirty="0" smtClean="0"/>
              <a:t> IPS units for the Internet border, and </a:t>
            </a:r>
            <a:r>
              <a:rPr lang="en-US" baseline="0" dirty="0" err="1" smtClean="0"/>
              <a:t>Sourcefire</a:t>
            </a:r>
            <a:r>
              <a:rPr lang="en-US" baseline="0" dirty="0" smtClean="0"/>
              <a:t> IDS units for the core network. We also have Cisco Managed Threat Detection to augment our internal IR. The addition of a commercial threat intelligence feed and inline malware inspection much needed additions to our toolbox.</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In our experience we see the same users compromised repeatedly,</a:t>
            </a:r>
            <a:r>
              <a:rPr lang="en-US" baseline="0" dirty="0" smtClean="0"/>
              <a:t> mainly due to unsafe practices: such as storing passwords in </a:t>
            </a:r>
            <a:r>
              <a:rPr lang="en-US" baseline="0" dirty="0" err="1" smtClean="0"/>
              <a:t>cleartext</a:t>
            </a:r>
            <a:r>
              <a:rPr lang="en-US" baseline="0" dirty="0" smtClean="0"/>
              <a:t> on a personal device or in the cloud.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Measures taken for this Case: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dirty="0" smtClean="0"/>
              <a:t>Step 1 – Use </a:t>
            </a:r>
            <a:r>
              <a:rPr lang="en-US" sz="1200" dirty="0" err="1" smtClean="0"/>
              <a:t>Splunk</a:t>
            </a:r>
            <a:r>
              <a:rPr lang="en-US" sz="1200" dirty="0" smtClean="0"/>
              <a:t> to identify recipients</a:t>
            </a:r>
          </a:p>
          <a:p>
            <a:r>
              <a:rPr lang="en-US" sz="1200" dirty="0" smtClean="0"/>
              <a:t>Step 2 – Seed site with fake </a:t>
            </a:r>
            <a:r>
              <a:rPr lang="en-US" sz="1200" dirty="0" err="1" smtClean="0"/>
              <a:t>NetID</a:t>
            </a:r>
            <a:r>
              <a:rPr lang="en-US" sz="1200" dirty="0" smtClean="0"/>
              <a:t> (follow breadcrumbs)</a:t>
            </a:r>
          </a:p>
          <a:p>
            <a:r>
              <a:rPr lang="en-US" sz="1200" dirty="0" smtClean="0"/>
              <a:t>Step 3 – Block URL </a:t>
            </a:r>
          </a:p>
          <a:p>
            <a:r>
              <a:rPr lang="en-US" sz="1200" dirty="0" smtClean="0"/>
              <a:t>Step 4 – Monitor </a:t>
            </a:r>
            <a:r>
              <a:rPr lang="en-US" sz="1200" dirty="0" err="1" smtClean="0"/>
              <a:t>Splunk</a:t>
            </a:r>
            <a:r>
              <a:rPr lang="en-US" sz="1200" dirty="0" smtClean="0"/>
              <a:t> for </a:t>
            </a:r>
            <a:r>
              <a:rPr lang="en-US" sz="1200" dirty="0" err="1" smtClean="0"/>
              <a:t>NetID</a:t>
            </a:r>
            <a:r>
              <a:rPr lang="en-US" sz="1200" dirty="0" smtClean="0"/>
              <a:t> compromise</a:t>
            </a:r>
          </a:p>
          <a:p>
            <a:r>
              <a:rPr lang="en-US" sz="1200" dirty="0" smtClean="0"/>
              <a:t>Step 5 – Lock accounts and notify</a:t>
            </a:r>
          </a:p>
          <a:p>
            <a:r>
              <a:rPr lang="en-US" sz="1200" dirty="0" smtClean="0"/>
              <a:t>Step 6 – Protect with multifactor and SAP security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Security Applications are made available for work and home use, but are optional.  However, once a user account has been compromised, the user is required to use MFA to access the network.  Issue is that not all applications and servers are configured to for MFA.</a:t>
            </a:r>
            <a:endParaRPr lang="en-US" dirty="0" smtClean="0"/>
          </a:p>
          <a:p>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14</a:t>
            </a:fld>
            <a:endParaRPr lang="en-US"/>
          </a:p>
        </p:txBody>
      </p:sp>
    </p:spTree>
    <p:extLst>
      <p:ext uri="{BB962C8B-B14F-4D97-AF65-F5344CB8AC3E}">
        <p14:creationId xmlns:p14="http://schemas.microsoft.com/office/powerpoint/2010/main" val="415211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costs</a:t>
            </a:r>
            <a:r>
              <a:rPr lang="en-US" baseline="0" dirty="0" smtClean="0"/>
              <a:t> will lower the overall costs of an incident:  in-house IR team, employee training, encryption requirements, insurance.</a:t>
            </a:r>
          </a:p>
          <a:p>
            <a:endParaRPr lang="en-US" dirty="0" smtClean="0"/>
          </a:p>
          <a:p>
            <a:r>
              <a:rPr lang="en-US" dirty="0" smtClean="0"/>
              <a:t>These</a:t>
            </a:r>
            <a:r>
              <a:rPr lang="en-US" baseline="0" dirty="0" smtClean="0"/>
              <a:t> represent the d</a:t>
            </a:r>
            <a:r>
              <a:rPr lang="en-US" dirty="0" smtClean="0"/>
              <a:t>irect costs related to the</a:t>
            </a:r>
            <a:r>
              <a:rPr lang="en-US" baseline="0" dirty="0" smtClean="0"/>
              <a:t> assets lost or compromised in a Security Incident as well as the cost of responding to and recovering from the incident.</a:t>
            </a:r>
          </a:p>
          <a:p>
            <a:endParaRPr lang="en-US" baseline="0" dirty="0" smtClean="0"/>
          </a:p>
          <a:p>
            <a:r>
              <a:rPr lang="en-US" sz="1200" kern="1200" dirty="0" smtClean="0">
                <a:solidFill>
                  <a:schemeClr val="tx1"/>
                </a:solidFill>
                <a:effectLst/>
                <a:latin typeface="+mn-lt"/>
                <a:ea typeface="+mn-ea"/>
                <a:cs typeface="+mn-cs"/>
              </a:rPr>
              <a:t>Examples:</a:t>
            </a:r>
          </a:p>
          <a:p>
            <a:r>
              <a:rPr lang="en-US" sz="1200" kern="1200" dirty="0" smtClean="0">
                <a:solidFill>
                  <a:schemeClr val="tx1"/>
                </a:solidFill>
                <a:effectLst/>
                <a:latin typeface="+mn-lt"/>
                <a:ea typeface="+mn-ea"/>
                <a:cs typeface="+mn-cs"/>
              </a:rPr>
              <a:t>Service desk activities,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communications, special investigative activities, remediation, legal expenditures, identity protection services and regulatory interventions.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Data breach costs associated with detection and escalation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typically include forensic and investigative activities, assessment and audit services, crisis team management and communications to executive management and board of directors. </a:t>
            </a:r>
          </a:p>
          <a:p>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15</a:t>
            </a:fld>
            <a:endParaRPr lang="en-US"/>
          </a:p>
        </p:txBody>
      </p:sp>
    </p:spTree>
    <p:extLst>
      <p:ext uri="{BB962C8B-B14F-4D97-AF65-F5344CB8AC3E}">
        <p14:creationId xmlns:p14="http://schemas.microsoft.com/office/powerpoint/2010/main" val="339519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Assessing Incident Damage and Cost</a:t>
            </a:r>
          </a:p>
          <a:p>
            <a:r>
              <a:rPr lang="en-US" sz="1200" kern="1200" dirty="0" smtClean="0">
                <a:solidFill>
                  <a:schemeClr val="tx1"/>
                </a:solidFill>
                <a:latin typeface="+mn-lt"/>
                <a:ea typeface="+mn-ea"/>
                <a:cs typeface="+mn-cs"/>
              </a:rPr>
              <a:t>When determining the damage to your organization, you should consider both direct and indirect costs. Incident damage and costs will be important evidence needed if you decide to pursue any legal action. These could include:</a:t>
            </a:r>
          </a:p>
          <a:p>
            <a:r>
              <a:rPr lang="en-US" sz="1200" kern="1200" dirty="0" smtClean="0">
                <a:solidFill>
                  <a:schemeClr val="tx1"/>
                </a:solidFill>
                <a:latin typeface="+mn-lt"/>
                <a:ea typeface="+mn-ea"/>
                <a:cs typeface="+mn-cs"/>
              </a:rPr>
              <a:t>Costs due to the loss reputation</a:t>
            </a:r>
            <a:r>
              <a:rPr lang="en-US" sz="1200" kern="1200" baseline="0" dirty="0" smtClean="0">
                <a:solidFill>
                  <a:schemeClr val="tx1"/>
                </a:solidFill>
                <a:latin typeface="+mn-lt"/>
                <a:ea typeface="+mn-ea"/>
                <a:cs typeface="+mn-cs"/>
              </a:rPr>
              <a:t> due to the release o</a:t>
            </a:r>
            <a:r>
              <a:rPr lang="en-US" sz="1200" kern="1200" dirty="0" smtClean="0">
                <a:solidFill>
                  <a:schemeClr val="tx1"/>
                </a:solidFill>
                <a:latin typeface="+mn-lt"/>
                <a:ea typeface="+mn-ea"/>
                <a:cs typeface="+mn-cs"/>
              </a:rPr>
              <a:t>f IP or sensitive information.</a:t>
            </a:r>
          </a:p>
          <a:p>
            <a:r>
              <a:rPr lang="en-US" sz="1200" kern="1200" dirty="0" smtClean="0">
                <a:solidFill>
                  <a:schemeClr val="tx1"/>
                </a:solidFill>
                <a:latin typeface="+mn-lt"/>
                <a:ea typeface="+mn-ea"/>
                <a:cs typeface="+mn-cs"/>
              </a:rPr>
              <a:t>Legal costs.</a:t>
            </a:r>
          </a:p>
          <a:p>
            <a:r>
              <a:rPr lang="en-US" sz="1200" kern="1200" dirty="0" smtClean="0">
                <a:solidFill>
                  <a:schemeClr val="tx1"/>
                </a:solidFill>
                <a:latin typeface="+mn-lt"/>
                <a:ea typeface="+mn-ea"/>
                <a:cs typeface="+mn-cs"/>
              </a:rPr>
              <a:t>Labor costs to analyze the breaches, reinstall software, and recover data.</a:t>
            </a:r>
          </a:p>
          <a:p>
            <a:r>
              <a:rPr lang="en-US" sz="1200" kern="1200" dirty="0" smtClean="0">
                <a:solidFill>
                  <a:schemeClr val="tx1"/>
                </a:solidFill>
                <a:latin typeface="+mn-lt"/>
                <a:ea typeface="+mn-ea"/>
                <a:cs typeface="+mn-cs"/>
              </a:rPr>
              <a:t>Costs relating to system downtime (for example, lost employee productivity, lost sales, replacement of hardware, software, and other property).</a:t>
            </a:r>
          </a:p>
          <a:p>
            <a:r>
              <a:rPr lang="en-US" sz="1200" kern="1200" dirty="0" smtClean="0">
                <a:solidFill>
                  <a:schemeClr val="tx1"/>
                </a:solidFill>
                <a:latin typeface="+mn-lt"/>
                <a:ea typeface="+mn-ea"/>
                <a:cs typeface="+mn-cs"/>
              </a:rPr>
              <a:t>Costs relating to repairing and possibly updating damaged or ineffective physical security measures (locks, walls, cages, and so on).</a:t>
            </a:r>
          </a:p>
          <a:p>
            <a:r>
              <a:rPr lang="en-US" sz="1200" kern="1200" dirty="0" smtClean="0">
                <a:solidFill>
                  <a:schemeClr val="tx1"/>
                </a:solidFill>
                <a:latin typeface="+mn-lt"/>
                <a:ea typeface="+mn-ea"/>
                <a:cs typeface="+mn-cs"/>
              </a:rPr>
              <a:t>Other consequential damages such as loss of reputation or customer trust.</a:t>
            </a:r>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16</a:t>
            </a:fld>
            <a:endParaRPr lang="en-US"/>
          </a:p>
        </p:txBody>
      </p:sp>
    </p:spTree>
    <p:extLst>
      <p:ext uri="{BB962C8B-B14F-4D97-AF65-F5344CB8AC3E}">
        <p14:creationId xmlns:p14="http://schemas.microsoft.com/office/powerpoint/2010/main" val="122551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Firewalls</a:t>
            </a:r>
            <a:r>
              <a:rPr lang="en-US" baseline="0" dirty="0" smtClean="0"/>
              <a:t> and IDS/IPS should be familiar. In the recent past, many of you may have become familiar with the term VRF, which means virtual routing and forwarding VRF technology allows for </a:t>
            </a:r>
            <a:r>
              <a:rPr lang="en-US" i="1" baseline="0" dirty="0" smtClean="0"/>
              <a:t>multiple instances of a routing table </a:t>
            </a:r>
            <a:r>
              <a:rPr lang="en-US" baseline="0" dirty="0" smtClean="0"/>
              <a:t>to exist in a layer 3 devices (router/switch) and work simultaneously, </a:t>
            </a:r>
            <a:r>
              <a:rPr lang="en-US" i="1" baseline="0" dirty="0" smtClean="0"/>
              <a:t>enabling the isolation of traffic</a:t>
            </a:r>
            <a:r>
              <a:rPr lang="en-US" baseline="0" dirty="0" smtClean="0"/>
              <a:t>, but it is done with more bandwidth efficiency than a VLAN, which is a security and efficiency win.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Managed Security </a:t>
            </a:r>
            <a:r>
              <a:rPr lang="en-US" baseline="0" dirty="0" smtClean="0"/>
              <a:t>allows 24x7 monitoring of threats, including zero day attacks, advanced persistent threats, and known intrusions. Duke Medicine has made a significant investment in ensuring that our monitoring activities are being performed 24x7/365. Global intelligence and information is leveraged to determine and alert on security events.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CIF is where we tie together our detection and </a:t>
            </a:r>
            <a:r>
              <a:rPr lang="en-US" baseline="0" dirty="0" smtClean="0"/>
              <a:t>response pieces. CIF provides the ability to centrally store “observations” about bad activity.</a:t>
            </a:r>
          </a:p>
          <a:p>
            <a:endParaRPr lang="en-US" baseline="0" dirty="0" smtClean="0"/>
          </a:p>
          <a:p>
            <a:r>
              <a:rPr lang="en-US" baseline="0" dirty="0" smtClean="0"/>
              <a:t>Observations/Intel are collected from public lists (Dragon Research Group, </a:t>
            </a:r>
            <a:r>
              <a:rPr lang="en-US" baseline="0" dirty="0" err="1" smtClean="0"/>
              <a:t>malwaredomains.com</a:t>
            </a:r>
            <a:r>
              <a:rPr lang="en-US" baseline="0" dirty="0" smtClean="0"/>
              <a:t>, </a:t>
            </a:r>
            <a:r>
              <a:rPr lang="en-US" baseline="0" dirty="0" err="1" smtClean="0"/>
              <a:t>etc</a:t>
            </a:r>
            <a:r>
              <a:rPr lang="en-US" baseline="0" dirty="0" smtClean="0"/>
              <a:t>) automatically, and organizations can also add their own observations (automatically or manually).</a:t>
            </a:r>
          </a:p>
          <a:p>
            <a:endParaRPr lang="en-US" baseline="0" dirty="0" smtClean="0"/>
          </a:p>
          <a:p>
            <a:r>
              <a:rPr lang="en-US" baseline="0" dirty="0" smtClean="0"/>
              <a:t>Periodically, CIF uses observations to generate “feeds” based on specified criteria.</a:t>
            </a:r>
          </a:p>
          <a:p>
            <a:endParaRPr lang="en-US" baseline="0" dirty="0" smtClean="0"/>
          </a:p>
          <a:p>
            <a:r>
              <a:rPr lang="en-US" baseline="0" dirty="0" smtClean="0"/>
              <a:t>These feeds can be consumed by devices, or queried by analysts.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18</a:t>
            </a:fld>
            <a:endParaRPr lang="en-US"/>
          </a:p>
        </p:txBody>
      </p:sp>
    </p:spTree>
    <p:extLst>
      <p:ext uri="{BB962C8B-B14F-4D97-AF65-F5344CB8AC3E}">
        <p14:creationId xmlns:p14="http://schemas.microsoft.com/office/powerpoint/2010/main" val="304387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Inconsistent application security measures</a:t>
            </a:r>
            <a:r>
              <a:rPr lang="en-US" baseline="0" dirty="0" smtClean="0"/>
              <a:t>, such as patching, is a known risk, and there are solutions to help to ensure a basic level of security.  </a:t>
            </a:r>
          </a:p>
          <a:p>
            <a:endParaRPr lang="en-US" baseline="0" dirty="0" smtClean="0"/>
          </a:p>
          <a:p>
            <a:r>
              <a:rPr lang="en-US" baseline="0" dirty="0" smtClean="0"/>
              <a:t>Consumers are choosing devices, and accessing internal resources from the devices. Additionally in the Healthcare industry, there are a number of health apps that are centered around mobile devices – </a:t>
            </a:r>
            <a:r>
              <a:rPr lang="en-US" baseline="0" dirty="0" err="1" smtClean="0"/>
              <a:t>ie</a:t>
            </a:r>
            <a:r>
              <a:rPr lang="en-US" baseline="0" dirty="0" smtClean="0"/>
              <a:t>., Apple Health App. As our environment changes, solutions must evolve to ensure visibility and protect patient data.</a:t>
            </a:r>
          </a:p>
          <a:p>
            <a:endParaRPr lang="en-US" baseline="0" dirty="0" smtClean="0"/>
          </a:p>
          <a:p>
            <a:r>
              <a:rPr lang="en-US" dirty="0" smtClean="0"/>
              <a:t>There has</a:t>
            </a:r>
            <a:r>
              <a:rPr lang="en-US" baseline="0" dirty="0" smtClean="0"/>
              <a:t> been a lot of press about the POS breaches, such as Target and Home Depot. But it’s the web application attacks that are increasing. Annually, Verizon issues  a data breach report that describes attacks based on their customer base. In the 2014 report, web application attacks are the most frequent type of attack. In fact, they represent 35% of all attacks, and that number has increased over the prior year. The POS attacks are only 14%, and according to the Verizon report, they are not increasing. Organizations should be placing a larger emphasis on web application security and scanning.  </a:t>
            </a:r>
          </a:p>
          <a:p>
            <a:endParaRPr lang="en-US" baseline="0" dirty="0" smtClean="0"/>
          </a:p>
          <a:p>
            <a:r>
              <a:rPr lang="en-US" baseline="0" dirty="0" smtClean="0"/>
              <a:t>Generally accessible 24/7 from almost anywhere, insecure web applications provide easy access to backend databases and also allow hackers to perform illegal activities using the compromised site. Tools such as </a:t>
            </a:r>
            <a:r>
              <a:rPr lang="en-US" baseline="0" dirty="0" err="1" smtClean="0"/>
              <a:t>Burpsuite</a:t>
            </a:r>
            <a:r>
              <a:rPr lang="en-US" baseline="0" dirty="0" smtClean="0"/>
              <a:t>, </a:t>
            </a:r>
            <a:r>
              <a:rPr lang="en-US" baseline="0" dirty="0" err="1" smtClean="0"/>
              <a:t>Metasploit</a:t>
            </a:r>
            <a:r>
              <a:rPr lang="en-US" baseline="0" dirty="0" smtClean="0"/>
              <a:t>, Nessus, and a series of open source testing tools can be used to test the massive landscape of web applications.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Shared and Privileged accounts: In 2009, Beyond Trust, studied MS vulnerabilities and determined that 92% of the critical vulnerabilities could have been mitigated by least privilege. The importance of limiting administrative rights on systems, MS, Linux, MAC – all systems– is equally important today, and it is crucial to protecting Duke information assets from attack. On the Duke Medicine side, our risk assessment this year is focused on administrative rights, as it was in the prior year, and we expect new programs to develop from those assessments.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7234270-E22A-6D44-9EBD-E28C0363896D}" type="slidenum">
              <a:rPr lang="en-US" smtClean="0"/>
              <a:t>19</a:t>
            </a:fld>
            <a:endParaRPr lang="en-US"/>
          </a:p>
        </p:txBody>
      </p:sp>
    </p:spTree>
    <p:extLst>
      <p:ext uri="{BB962C8B-B14F-4D97-AF65-F5344CB8AC3E}">
        <p14:creationId xmlns:p14="http://schemas.microsoft.com/office/powerpoint/2010/main" val="304528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With</a:t>
            </a:r>
            <a:r>
              <a:rPr lang="en-US" baseline="0" dirty="0" smtClean="0"/>
              <a:t> a growing number of devices and applications, it is harder to manage privileges. Too many identities and credentials increases the attack surface, so developing a streamlined way to manage identity and access across enterprise applications and outside the organizational network is essential.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7234270-E22A-6D44-9EBD-E28C0363896D}" type="slidenum">
              <a:rPr lang="en-US" smtClean="0"/>
              <a:t>20</a:t>
            </a:fld>
            <a:endParaRPr lang="en-US"/>
          </a:p>
        </p:txBody>
      </p:sp>
    </p:spTree>
    <p:extLst>
      <p:ext uri="{BB962C8B-B14F-4D97-AF65-F5344CB8AC3E}">
        <p14:creationId xmlns:p14="http://schemas.microsoft.com/office/powerpoint/2010/main" val="3045286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Servers, networking devices, applications, etc. create large volumes of log data, that can’t be easily analyzed. A centralized logging application such as Spunk provides a method of searching and analyzing log data, and reducing the time it takes to investigate an incident. </a:t>
            </a:r>
          </a:p>
        </p:txBody>
      </p:sp>
      <p:sp>
        <p:nvSpPr>
          <p:cNvPr id="4" name="Slide Number Placeholder 3"/>
          <p:cNvSpPr>
            <a:spLocks noGrp="1"/>
          </p:cNvSpPr>
          <p:nvPr>
            <p:ph type="sldNum" sz="quarter" idx="10"/>
          </p:nvPr>
        </p:nvSpPr>
        <p:spPr/>
        <p:txBody>
          <a:bodyPr/>
          <a:lstStyle/>
          <a:p>
            <a:fld id="{F7234270-E22A-6D44-9EBD-E28C0363896D}" type="slidenum">
              <a:rPr lang="en-US" smtClean="0"/>
              <a:t>21</a:t>
            </a:fld>
            <a:endParaRPr lang="en-US"/>
          </a:p>
        </p:txBody>
      </p:sp>
    </p:spTree>
    <p:extLst>
      <p:ext uri="{BB962C8B-B14F-4D97-AF65-F5344CB8AC3E}">
        <p14:creationId xmlns:p14="http://schemas.microsoft.com/office/powerpoint/2010/main" val="3045286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like any business function,</a:t>
            </a:r>
            <a:r>
              <a:rPr lang="en-US" baseline="0" dirty="0" smtClean="0"/>
              <a:t> is a combination of </a:t>
            </a:r>
            <a:r>
              <a:rPr lang="en-US" dirty="0" smtClean="0"/>
              <a:t>technology,</a:t>
            </a:r>
            <a:r>
              <a:rPr lang="en-US" baseline="0" dirty="0" smtClean="0"/>
              <a:t> people and process. We can have firewalls and AV, but without the people and process, the security program is ineffective. We have discussed a lot of technology in this presentation, so this last slide is dedicated to the process and people aspects of security. </a:t>
            </a:r>
          </a:p>
          <a:p>
            <a:endParaRPr lang="en-US" baseline="0" dirty="0" smtClean="0"/>
          </a:p>
          <a:p>
            <a:r>
              <a:rPr lang="en-US" baseline="0" dirty="0" smtClean="0"/>
              <a:t>Security starts with a risk assessment. Every major compliance regulation requires it. Because technology and the landscape changes quickly, so do the risks. All of the tools and processes discussed today either help manage risk. Analyzing those risks by identifying threats and vulnerabilities, and applying cost/beneficial solutions to bring risk to an acceptable level describes the risk assessment process, which is </a:t>
            </a:r>
            <a:r>
              <a:rPr lang="en-US" i="1" baseline="0" dirty="0" smtClean="0"/>
              <a:t>continuous.</a:t>
            </a:r>
          </a:p>
          <a:p>
            <a:endParaRPr lang="en-US" i="1" baseline="0" dirty="0" smtClean="0"/>
          </a:p>
          <a:p>
            <a:r>
              <a:rPr lang="en-US" baseline="0" dirty="0" smtClean="0"/>
              <a:t>Policy and standards drive application of controls and are set the requirements for technology selections.</a:t>
            </a:r>
          </a:p>
          <a:p>
            <a:endParaRPr lang="en-US" baseline="0" dirty="0" smtClean="0"/>
          </a:p>
          <a:p>
            <a:r>
              <a:rPr lang="en-US" baseline="0" dirty="0" smtClean="0"/>
              <a:t>Awareness, training and outreach – The focus of awareness is building a consciousness of security threats and how a user or IT professional can do their part to protect privacy, intellectual property and sensitive data. Behavior adjustments will often need to occur, as it is becoming easier to inadvertently put SEI in a place (mobile device, cloud, etc.) where it should not be, so secure behaviors must be enforced. Measurement is the most difficult </a:t>
            </a:r>
            <a:r>
              <a:rPr lang="en-US" baseline="0" dirty="0" err="1" smtClean="0"/>
              <a:t>pieceparticularly</a:t>
            </a:r>
            <a:r>
              <a:rPr lang="en-US" baseline="0" dirty="0" smtClean="0"/>
              <a:t> in determining how to measuring results.</a:t>
            </a:r>
          </a:p>
        </p:txBody>
      </p:sp>
      <p:sp>
        <p:nvSpPr>
          <p:cNvPr id="4" name="Slide Number Placeholder 3"/>
          <p:cNvSpPr>
            <a:spLocks noGrp="1"/>
          </p:cNvSpPr>
          <p:nvPr>
            <p:ph type="sldNum" sz="quarter" idx="10"/>
          </p:nvPr>
        </p:nvSpPr>
        <p:spPr/>
        <p:txBody>
          <a:bodyPr/>
          <a:lstStyle/>
          <a:p>
            <a:fld id="{F7234270-E22A-6D44-9EBD-E28C0363896D}" type="slidenum">
              <a:rPr lang="en-US" smtClean="0"/>
              <a:t>22</a:t>
            </a:fld>
            <a:endParaRPr lang="en-US"/>
          </a:p>
        </p:txBody>
      </p:sp>
    </p:spTree>
    <p:extLst>
      <p:ext uri="{BB962C8B-B14F-4D97-AF65-F5344CB8AC3E}">
        <p14:creationId xmlns:p14="http://schemas.microsoft.com/office/powerpoint/2010/main" val="30452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depends on who you ask.</a:t>
            </a:r>
          </a:p>
          <a:p>
            <a:r>
              <a:rPr lang="en-US" dirty="0" smtClean="0"/>
              <a:t>There is a delicate balance between</a:t>
            </a:r>
            <a:r>
              <a:rPr lang="en-US" baseline="0" dirty="0" smtClean="0"/>
              <a:t> proactive and reactive processes.  Many organization believe prevention is the key, and the emphasis is put on risk assessment, compliance and policy.  But there isn’t a perfect preventive solution.  Our networks are under attack, often through previously unknown exploits (zero-days) or techniques.  The same considerations must be given to support investments in reactive technologies – threat detection &amp; tools, incident response resources &amp; training, etc.</a:t>
            </a:r>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2</a:t>
            </a:fld>
            <a:endParaRPr lang="en-US"/>
          </a:p>
        </p:txBody>
      </p:sp>
    </p:spTree>
    <p:extLst>
      <p:ext uri="{BB962C8B-B14F-4D97-AF65-F5344CB8AC3E}">
        <p14:creationId xmlns:p14="http://schemas.microsoft.com/office/powerpoint/2010/main" val="298230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are the some of the problems the organization faces?</a:t>
            </a:r>
          </a:p>
          <a:p>
            <a:r>
              <a:rPr lang="en-US" sz="1200" kern="1200" dirty="0" smtClean="0">
                <a:solidFill>
                  <a:schemeClr val="tx1"/>
                </a:solidFill>
                <a:latin typeface="+mn-lt"/>
                <a:ea typeface="+mn-ea"/>
                <a:cs typeface="+mn-cs"/>
              </a:rPr>
              <a:t>	Security Awareness/Users</a:t>
            </a:r>
          </a:p>
          <a:p>
            <a:r>
              <a:rPr lang="en-US" sz="1200" kern="1200" dirty="0" smtClean="0">
                <a:solidFill>
                  <a:schemeClr val="tx1"/>
                </a:solidFill>
                <a:latin typeface="+mn-lt"/>
                <a:ea typeface="+mn-ea"/>
                <a:cs typeface="+mn-cs"/>
              </a:rPr>
              <a:t>	Training for IT staff</a:t>
            </a:r>
          </a:p>
          <a:p>
            <a:r>
              <a:rPr lang="en-US" sz="1200" kern="1200" dirty="0" smtClean="0">
                <a:solidFill>
                  <a:schemeClr val="tx1"/>
                </a:solidFill>
                <a:latin typeface="+mn-lt"/>
                <a:ea typeface="+mn-ea"/>
                <a:cs typeface="+mn-cs"/>
              </a:rPr>
              <a:t>	Lack of tools/resources</a:t>
            </a:r>
          </a:p>
          <a:p>
            <a:r>
              <a:rPr lang="en-US" sz="1200" kern="1200" dirty="0" smtClean="0">
                <a:solidFill>
                  <a:schemeClr val="tx1"/>
                </a:solidFill>
                <a:latin typeface="+mn-lt"/>
                <a:ea typeface="+mn-ea"/>
                <a:cs typeface="+mn-cs"/>
              </a:rPr>
              <a:t>	Too much data</a:t>
            </a:r>
          </a:p>
          <a:p>
            <a:r>
              <a:rPr lang="en-US" sz="1200" kern="1200" dirty="0" smtClean="0">
                <a:solidFill>
                  <a:schemeClr val="tx1"/>
                </a:solidFill>
                <a:latin typeface="+mn-lt"/>
                <a:ea typeface="+mn-ea"/>
                <a:cs typeface="+mn-cs"/>
              </a:rPr>
              <a:t>	changing landscape</a:t>
            </a:r>
          </a:p>
          <a:p>
            <a:r>
              <a:rPr lang="en-US" sz="1200" kern="1200" dirty="0" smtClean="0">
                <a:solidFill>
                  <a:schemeClr val="tx1"/>
                </a:solidFill>
                <a:latin typeface="+mn-lt"/>
                <a:ea typeface="+mn-ea"/>
                <a:cs typeface="+mn-cs"/>
              </a:rPr>
              <a:t>	Agility;	JIT solutions</a:t>
            </a:r>
          </a:p>
          <a:p>
            <a:r>
              <a:rPr lang="en-US" sz="1200" kern="1200" dirty="0" smtClean="0">
                <a:solidFill>
                  <a:schemeClr val="tx1"/>
                </a:solidFill>
                <a:latin typeface="+mn-lt"/>
                <a:ea typeface="+mn-ea"/>
                <a:cs typeface="+mn-cs"/>
              </a:rPr>
              <a:t>	Failure to comply with Policies</a:t>
            </a:r>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3</a:t>
            </a:fld>
            <a:endParaRPr lang="en-US"/>
          </a:p>
        </p:txBody>
      </p:sp>
    </p:spTree>
    <p:extLst>
      <p:ext uri="{BB962C8B-B14F-4D97-AF65-F5344CB8AC3E}">
        <p14:creationId xmlns:p14="http://schemas.microsoft.com/office/powerpoint/2010/main" val="15867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r>
              <a:rPr lang="en-US" dirty="0" smtClean="0"/>
              <a:t>The attack surface is Increasing with the addition of BYOD, Cloud services</a:t>
            </a:r>
          </a:p>
          <a:p>
            <a:pPr marL="171450" indent="-171450"/>
            <a:r>
              <a:rPr lang="en-US" dirty="0" smtClean="0"/>
              <a:t>Visibility is becoming more difficult</a:t>
            </a:r>
          </a:p>
          <a:p>
            <a:pPr marL="171450" indent="-171450"/>
            <a:r>
              <a:rPr lang="en-US" dirty="0" smtClean="0"/>
              <a:t>With decreasing visibility comes a decreased ability to apply controls</a:t>
            </a:r>
          </a:p>
          <a:p>
            <a:pPr marL="171450" indent="-171450"/>
            <a:r>
              <a:rPr lang="en-US" dirty="0" smtClean="0"/>
              <a:t>Fewer controls on a greater attack surface creates a higher risk of breach.  </a:t>
            </a:r>
          </a:p>
          <a:p>
            <a:r>
              <a:rPr lang="en-US" sz="1200" kern="1200" dirty="0" smtClean="0">
                <a:solidFill>
                  <a:schemeClr val="tx1"/>
                </a:solidFill>
                <a:effectLst/>
                <a:latin typeface="+mn-lt"/>
                <a:ea typeface="+mn-ea"/>
                <a:cs typeface="+mn-cs"/>
              </a:rPr>
              <a:t>Breaches were</a:t>
            </a:r>
            <a:r>
              <a:rPr lang="en-US" sz="1200" kern="1200" baseline="0" dirty="0" smtClean="0">
                <a:solidFill>
                  <a:schemeClr val="tx1"/>
                </a:solidFill>
                <a:effectLst/>
                <a:latin typeface="+mn-lt"/>
                <a:ea typeface="+mn-ea"/>
                <a:cs typeface="+mn-cs"/>
              </a:rPr>
              <a:t> a news staple in 2014, and 2015 kicked off with news of breaches in healthcare organizations that exposed close to 13.5 million Record.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171450" indent="-171450"/>
            <a:endParaRPr lang="en-US" dirty="0" smtClean="0"/>
          </a:p>
          <a:p>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5</a:t>
            </a:fld>
            <a:endParaRPr lang="en-US"/>
          </a:p>
        </p:txBody>
      </p:sp>
    </p:spTree>
    <p:extLst>
      <p:ext uri="{BB962C8B-B14F-4D97-AF65-F5344CB8AC3E}">
        <p14:creationId xmlns:p14="http://schemas.microsoft.com/office/powerpoint/2010/main" val="133490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Duke Medicine is most concerned with Data Breaches. </a:t>
            </a:r>
            <a:r>
              <a:rPr lang="en-US" sz="1200" b="0" i="0" u="none" strike="noStrike" kern="1200" baseline="0" dirty="0" smtClean="0">
                <a:solidFill>
                  <a:schemeClr val="tx1"/>
                </a:solidFill>
                <a:latin typeface="+mn-lt"/>
                <a:ea typeface="+mn-ea"/>
                <a:cs typeface="+mn-cs"/>
              </a:rPr>
              <a:t>While credit card data is commonly</a:t>
            </a:r>
          </a:p>
          <a:p>
            <a:r>
              <a:rPr lang="en-US" sz="1200" b="0" i="0" u="none" strike="noStrike" kern="1200" baseline="0" dirty="0" smtClean="0">
                <a:solidFill>
                  <a:schemeClr val="tx1"/>
                </a:solidFill>
                <a:latin typeface="+mn-lt"/>
                <a:ea typeface="+mn-ea"/>
                <a:cs typeface="+mn-cs"/>
              </a:rPr>
              <a:t>targeted and remains in demand, it is highly perishable</a:t>
            </a:r>
            <a:r>
              <a:rPr lang="en-US" sz="1200" b="1"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with a shelf life generally of a few</a:t>
            </a:r>
          </a:p>
          <a:p>
            <a:r>
              <a:rPr lang="en-US" sz="1200" b="0" i="0" u="none" strike="noStrike" kern="1200" baseline="0" dirty="0" smtClean="0">
                <a:solidFill>
                  <a:schemeClr val="tx1"/>
                </a:solidFill>
                <a:latin typeface="+mn-lt"/>
                <a:ea typeface="+mn-ea"/>
                <a:cs typeface="+mn-cs"/>
              </a:rPr>
              <a:t>days to a week before the illicit activity is detected and the cards disabled. Theft of</a:t>
            </a:r>
          </a:p>
          <a:p>
            <a:r>
              <a:rPr lang="en-US" sz="1200" b="0" i="0" u="none" strike="noStrike" kern="1200" baseline="0" dirty="0" smtClean="0">
                <a:solidFill>
                  <a:schemeClr val="tx1"/>
                </a:solidFill>
                <a:latin typeface="+mn-lt"/>
                <a:ea typeface="+mn-ea"/>
                <a:cs typeface="+mn-cs"/>
              </a:rPr>
              <a:t>medical records, however, is often not immediately identified by patients or their</a:t>
            </a:r>
          </a:p>
          <a:p>
            <a:r>
              <a:rPr lang="en-US" sz="1200" b="0" i="0" u="none" strike="noStrike" kern="1200" baseline="0" dirty="0" smtClean="0">
                <a:solidFill>
                  <a:schemeClr val="tx1"/>
                </a:solidFill>
                <a:latin typeface="+mn-lt"/>
                <a:ea typeface="+mn-ea"/>
                <a:cs typeface="+mn-cs"/>
              </a:rPr>
              <a:t>providers, giving cybercriminals sometimes years to use such data, making medical data</a:t>
            </a:r>
          </a:p>
          <a:p>
            <a:r>
              <a:rPr lang="en-US" sz="1200" b="0" i="0" u="none" strike="noStrike" kern="1200" baseline="0" dirty="0" smtClean="0">
                <a:solidFill>
                  <a:schemeClr val="tx1"/>
                </a:solidFill>
                <a:latin typeface="+mn-lt"/>
                <a:ea typeface="+mn-ea"/>
                <a:cs typeface="+mn-cs"/>
              </a:rPr>
              <a:t>more valuable than credit card data. Cybercriminals commonly target medical records for</a:t>
            </a:r>
          </a:p>
          <a:p>
            <a:r>
              <a:rPr lang="en-US" sz="1200" b="1" i="0" u="none" strike="noStrike" kern="1200" baseline="0" dirty="0" smtClean="0">
                <a:solidFill>
                  <a:schemeClr val="tx1"/>
                </a:solidFill>
                <a:latin typeface="+mn-lt"/>
                <a:ea typeface="+mn-ea"/>
                <a:cs typeface="+mn-cs"/>
              </a:rPr>
              <a:t>patients’ </a:t>
            </a:r>
            <a:r>
              <a:rPr lang="en-US" sz="1200" b="0" i="0" u="none" strike="noStrike" kern="1200" baseline="0" dirty="0" smtClean="0">
                <a:solidFill>
                  <a:schemeClr val="tx1"/>
                </a:solidFill>
                <a:latin typeface="+mn-lt"/>
                <a:ea typeface="+mn-ea"/>
                <a:cs typeface="+mn-cs"/>
              </a:rPr>
              <a:t>names, birth dates, policy numbers, diagnosis codes, and billing information.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While CC #’s may be only worth a few cents to a dollar on criminal forums, Medical records go for up to $10/record.</a:t>
            </a:r>
            <a:endParaRPr lang="en-US" dirty="0"/>
          </a:p>
        </p:txBody>
      </p:sp>
      <p:sp>
        <p:nvSpPr>
          <p:cNvPr id="4" name="Slide Number Placeholder 3"/>
          <p:cNvSpPr>
            <a:spLocks noGrp="1"/>
          </p:cNvSpPr>
          <p:nvPr>
            <p:ph type="sldNum" sz="quarter" idx="10"/>
          </p:nvPr>
        </p:nvSpPr>
        <p:spPr/>
        <p:txBody>
          <a:bodyPr/>
          <a:lstStyle/>
          <a:p>
            <a:fld id="{00D48679-0D02-DC45-A2D7-09A3E7C693BB}" type="slidenum">
              <a:rPr lang="en-US" smtClean="0"/>
              <a:t>6</a:t>
            </a:fld>
            <a:endParaRPr lang="en-US"/>
          </a:p>
        </p:txBody>
      </p:sp>
    </p:spTree>
    <p:extLst>
      <p:ext uri="{BB962C8B-B14F-4D97-AF65-F5344CB8AC3E}">
        <p14:creationId xmlns:p14="http://schemas.microsoft.com/office/powerpoint/2010/main" val="137454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an exciting job in Incident Response and exposure to all the latest advanced threats, Healthcare is where it’s at!!!</a:t>
            </a:r>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7</a:t>
            </a:fld>
            <a:endParaRPr lang="en-US"/>
          </a:p>
        </p:txBody>
      </p:sp>
    </p:spTree>
    <p:extLst>
      <p:ext uri="{BB962C8B-B14F-4D97-AF65-F5344CB8AC3E}">
        <p14:creationId xmlns:p14="http://schemas.microsoft.com/office/powerpoint/2010/main" val="110363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networks are being scanned for services and vulnerabilities, all the time</a:t>
            </a:r>
            <a:r>
              <a:rPr lang="en-US" baseline="0" dirty="0" smtClean="0"/>
              <a:t> (“background radiation”). </a:t>
            </a:r>
          </a:p>
          <a:p>
            <a:endParaRPr lang="en-US" baseline="0" dirty="0" smtClean="0"/>
          </a:p>
          <a:p>
            <a:r>
              <a:rPr lang="en-US" baseline="0" dirty="0" smtClean="0"/>
              <a:t>Brute force attacks, web vulnerabilities in widely deployed CMS’, default credentials: in any large environment, there will be targets susceptible to these attacks.</a:t>
            </a:r>
            <a:endParaRPr lang="en-US" dirty="0" smtClean="0"/>
          </a:p>
          <a:p>
            <a:endParaRPr lang="en-US" dirty="0" smtClean="0"/>
          </a:p>
          <a:p>
            <a:r>
              <a:rPr lang="en-US" dirty="0" smtClean="0"/>
              <a:t>Obviously there are finite resources</a:t>
            </a:r>
            <a:r>
              <a:rPr lang="en-US" baseline="0" dirty="0" smtClean="0"/>
              <a:t> to devote to the problem. </a:t>
            </a:r>
          </a:p>
          <a:p>
            <a:endParaRPr lang="en-US" baseline="0" dirty="0" smtClean="0"/>
          </a:p>
          <a:p>
            <a:r>
              <a:rPr lang="en-US" baseline="0" dirty="0" smtClean="0"/>
              <a:t>Attackers have increased their success by automating attacks, so we must also automate our defenses so that they run at network speed (or as close as we can get).</a:t>
            </a:r>
          </a:p>
          <a:p>
            <a:endParaRPr lang="en-US" baseline="0" dirty="0" smtClean="0"/>
          </a:p>
          <a:p>
            <a:r>
              <a:rPr lang="en-US" baseline="0" dirty="0" smtClean="0"/>
              <a:t>In addition to the usual defense-in-depth strategies (deploy at network, on endpoint, training people, </a:t>
            </a:r>
            <a:r>
              <a:rPr lang="en-US" baseline="0" dirty="0" err="1" smtClean="0"/>
              <a:t>etc</a:t>
            </a:r>
            <a:r>
              <a:rPr lang="en-US" baseline="0" dirty="0" smtClean="0"/>
              <a:t>), we *must* automate our defenses to weed out the “background radiation” of internet attacks and endpoint compromises so our resources can be concentrated on more targeted attacks.</a:t>
            </a:r>
          </a:p>
          <a:p>
            <a:endParaRPr lang="en-US" baseline="0" dirty="0" smtClean="0"/>
          </a:p>
          <a:p>
            <a:r>
              <a:rPr lang="en-US" baseline="0" dirty="0" smtClean="0"/>
              <a:t>Most of the high-profile breaches are the work of an attacker *targeting* an institution; </a:t>
            </a:r>
          </a:p>
          <a:p>
            <a:endParaRPr lang="en-US" dirty="0"/>
          </a:p>
        </p:txBody>
      </p:sp>
      <p:sp>
        <p:nvSpPr>
          <p:cNvPr id="4" name="Slide Number Placeholder 3"/>
          <p:cNvSpPr>
            <a:spLocks noGrp="1"/>
          </p:cNvSpPr>
          <p:nvPr>
            <p:ph type="sldNum" sz="quarter" idx="10"/>
          </p:nvPr>
        </p:nvSpPr>
        <p:spPr/>
        <p:txBody>
          <a:bodyPr/>
          <a:lstStyle/>
          <a:p>
            <a:fld id="{04A50778-AB9D-9246-A5B1-15EC9B32155F}" type="slidenum">
              <a:rPr lang="en-US" smtClean="0"/>
              <a:t>8</a:t>
            </a:fld>
            <a:endParaRPr lang="en-US"/>
          </a:p>
        </p:txBody>
      </p:sp>
    </p:spTree>
    <p:extLst>
      <p:ext uri="{BB962C8B-B14F-4D97-AF65-F5344CB8AC3E}">
        <p14:creationId xmlns:p14="http://schemas.microsoft.com/office/powerpoint/2010/main" val="69605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234270-E22A-6D44-9EBD-E28C0363896D}" type="slidenum">
              <a:rPr lang="en-US" smtClean="0"/>
              <a:t>9</a:t>
            </a:fld>
            <a:endParaRPr lang="en-US"/>
          </a:p>
        </p:txBody>
      </p:sp>
    </p:spTree>
    <p:extLst>
      <p:ext uri="{BB962C8B-B14F-4D97-AF65-F5344CB8AC3E}">
        <p14:creationId xmlns:p14="http://schemas.microsoft.com/office/powerpoint/2010/main" val="3721667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heavily use </a:t>
            </a:r>
            <a:r>
              <a:rPr lang="en-US" dirty="0" err="1" smtClean="0"/>
              <a:t>Splunk</a:t>
            </a:r>
            <a:r>
              <a:rPr lang="en-US" dirty="0" smtClean="0"/>
              <a:t> as</a:t>
            </a:r>
            <a:r>
              <a:rPr lang="en-US" baseline="0" dirty="0" smtClean="0"/>
              <a:t> both a central log store for all our detection engines (Firewall, IDS, Symantec, host logs, </a:t>
            </a:r>
            <a:r>
              <a:rPr lang="en-US" baseline="0" dirty="0" err="1" smtClean="0"/>
              <a:t>etc</a:t>
            </a:r>
            <a:r>
              <a:rPr lang="en-US" baseline="0" dirty="0" smtClean="0"/>
              <a:t>) as well as a correlation engine. We can generate “reports” based on specific criteria, and notify us of specific activities. We can use these reports to identify compromised accounts, remote attackers, and locally compromised machines.</a:t>
            </a:r>
          </a:p>
          <a:p>
            <a:endParaRPr lang="en-US" baseline="0" dirty="0" smtClean="0"/>
          </a:p>
          <a:p>
            <a:r>
              <a:rPr lang="en-US" baseline="0" dirty="0" smtClean="0"/>
              <a:t>Reports can be automatically exported and/or have a script run on the results; currently the University uses a script that extracts attacker IP addresses and submits them to their CIF server at a high confidence value.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allows us to detect more attacks, earlier, and protect the entire network more successfully.   But with a small team that is not 24/7 it is still difficult to scale.  </a:t>
            </a:r>
          </a:p>
          <a:p>
            <a:endParaRPr lang="en-US" dirty="0"/>
          </a:p>
        </p:txBody>
      </p:sp>
      <p:sp>
        <p:nvSpPr>
          <p:cNvPr id="4" name="Slide Number Placeholder 3"/>
          <p:cNvSpPr>
            <a:spLocks noGrp="1"/>
          </p:cNvSpPr>
          <p:nvPr>
            <p:ph type="sldNum" sz="quarter" idx="10"/>
          </p:nvPr>
        </p:nvSpPr>
        <p:spPr/>
        <p:txBody>
          <a:bodyPr/>
          <a:lstStyle/>
          <a:p>
            <a:fld id="{00D48679-0D02-DC45-A2D7-09A3E7C693BB}" type="slidenum">
              <a:rPr lang="en-US" smtClean="0"/>
              <a:t>10</a:t>
            </a:fld>
            <a:endParaRPr lang="en-US"/>
          </a:p>
        </p:txBody>
      </p:sp>
    </p:spTree>
    <p:extLst>
      <p:ext uri="{BB962C8B-B14F-4D97-AF65-F5344CB8AC3E}">
        <p14:creationId xmlns:p14="http://schemas.microsoft.com/office/powerpoint/2010/main" val="255532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3069771" cy="244157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5317672" y="2130425"/>
            <a:ext cx="3227614"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7F62B6-FA3D-0944-8A8A-533E2F849E7A}" type="datetimeFigureOut">
              <a:rPr lang="en-US" smtClean="0"/>
              <a:t>6/5/2015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3941315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F62B6-FA3D-0944-8A8A-533E2F849E7A}" type="datetimeFigureOut">
              <a:rPr lang="en-US" smtClean="0"/>
              <a:t>6/5/2015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190021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F62B6-FA3D-0944-8A8A-533E2F849E7A}" type="datetimeFigureOut">
              <a:rPr lang="en-US" smtClean="0"/>
              <a:t>6/5/2015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2386260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F62B6-FA3D-0944-8A8A-533E2F849E7A}" type="datetimeFigureOut">
              <a:rPr lang="en-US" smtClean="0"/>
              <a:t>6/5/2015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187945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7F62B6-FA3D-0944-8A8A-533E2F849E7A}" type="datetimeFigureOut">
              <a:rPr lang="en-US" smtClean="0"/>
              <a:t>6/5/2015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2716755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7F62B6-FA3D-0944-8A8A-533E2F849E7A}" type="datetimeFigureOut">
              <a:rPr lang="en-US" smtClean="0"/>
              <a:t>6/5/2015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245719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7F62B6-FA3D-0944-8A8A-533E2F849E7A}" type="datetimeFigureOut">
              <a:rPr lang="en-US" smtClean="0"/>
              <a:t>6/5/2015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3243440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7F62B6-FA3D-0944-8A8A-533E2F849E7A}" type="datetimeFigureOut">
              <a:rPr lang="en-US" smtClean="0"/>
              <a:t>6/5/2015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158076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F62B6-FA3D-0944-8A8A-533E2F849E7A}" type="datetimeFigureOut">
              <a:rPr lang="en-US" smtClean="0"/>
              <a:t>6/5/2015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243040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F62B6-FA3D-0944-8A8A-533E2F849E7A}" type="datetimeFigureOut">
              <a:rPr lang="en-US" smtClean="0"/>
              <a:t>6/5/2015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3847181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F62B6-FA3D-0944-8A8A-533E2F849E7A}" type="datetimeFigureOut">
              <a:rPr lang="en-US" smtClean="0"/>
              <a:t>6/5/2015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0EF8-1485-4E49-BB7C-220C775E6CB3}" type="slidenum">
              <a:rPr lang="en-US" smtClean="0"/>
              <a:t>‹#›</a:t>
            </a:fld>
            <a:endParaRPr lang="en-US"/>
          </a:p>
        </p:txBody>
      </p:sp>
    </p:spTree>
    <p:extLst>
      <p:ext uri="{BB962C8B-B14F-4D97-AF65-F5344CB8AC3E}">
        <p14:creationId xmlns:p14="http://schemas.microsoft.com/office/powerpoint/2010/main" val="2972661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50" y="649241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F62B6-FA3D-0944-8A8A-533E2F849E7A}" type="datetimeFigureOut">
              <a:rPr lang="en-US" smtClean="0"/>
              <a:t>6/5/2015</a:t>
            </a:fld>
            <a:endParaRPr lang="en-US"/>
          </a:p>
        </p:txBody>
      </p:sp>
      <p:sp>
        <p:nvSpPr>
          <p:cNvPr id="5" name="Footer Placeholder 4"/>
          <p:cNvSpPr>
            <a:spLocks noGrp="1"/>
          </p:cNvSpPr>
          <p:nvPr>
            <p:ph type="ftr" sz="quarter" idx="3"/>
          </p:nvPr>
        </p:nvSpPr>
        <p:spPr>
          <a:xfrm>
            <a:off x="3124200" y="650148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7679" y="649241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C0EF8-1485-4E49-BB7C-220C775E6CB3}" type="slidenum">
              <a:rPr lang="en-US" smtClean="0"/>
              <a:t>‹#›</a:t>
            </a:fld>
            <a:endParaRPr lang="en-US"/>
          </a:p>
        </p:txBody>
      </p:sp>
    </p:spTree>
    <p:extLst>
      <p:ext uri="{BB962C8B-B14F-4D97-AF65-F5344CB8AC3E}">
        <p14:creationId xmlns:p14="http://schemas.microsoft.com/office/powerpoint/2010/main" val="3235275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chemeClr val="tx1"/>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chemeClr val="tx1"/>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chemeClr val="tx1"/>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chemeClr val="tx1"/>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tiff"/><Relationship Id="rId7" Type="http://schemas.microsoft.com/office/2007/relationships/hdphoto" Target="../media/hdphoto4.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6.emf"/><Relationship Id="rId18" Type="http://schemas.openxmlformats.org/officeDocument/2006/relationships/image" Target="../media/image49.png"/><Relationship Id="rId3" Type="http://schemas.openxmlformats.org/officeDocument/2006/relationships/image" Target="../media/image38.emf"/><Relationship Id="rId21" Type="http://schemas.openxmlformats.org/officeDocument/2006/relationships/comments" Target="../comments/comment1.xml"/><Relationship Id="rId7" Type="http://schemas.openxmlformats.org/officeDocument/2006/relationships/image" Target="../media/image42.emf"/><Relationship Id="rId12" Type="http://schemas.openxmlformats.org/officeDocument/2006/relationships/image" Target="../media/image19.jpg"/><Relationship Id="rId17" Type="http://schemas.openxmlformats.org/officeDocument/2006/relationships/image" Target="../media/image28.png"/><Relationship Id="rId2" Type="http://schemas.openxmlformats.org/officeDocument/2006/relationships/notesSlide" Target="../notesSlides/notesSlide12.xml"/><Relationship Id="rId16" Type="http://schemas.openxmlformats.org/officeDocument/2006/relationships/image" Target="../media/image48.jpg"/><Relationship Id="rId20"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45.png"/><Relationship Id="rId5" Type="http://schemas.openxmlformats.org/officeDocument/2006/relationships/image" Target="../media/image40.emf"/><Relationship Id="rId15" Type="http://schemas.openxmlformats.org/officeDocument/2006/relationships/image" Target="../media/image47.emf"/><Relationship Id="rId10" Type="http://schemas.openxmlformats.org/officeDocument/2006/relationships/image" Target="../media/image37.png"/><Relationship Id="rId19" Type="http://schemas.openxmlformats.org/officeDocument/2006/relationships/image" Target="../media/image50.emf"/><Relationship Id="rId4" Type="http://schemas.openxmlformats.org/officeDocument/2006/relationships/image" Target="../media/image39.emf"/><Relationship Id="rId9" Type="http://schemas.openxmlformats.org/officeDocument/2006/relationships/image" Target="../media/image44.jp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26.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g"/><Relationship Id="rId1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9.jpg"/><Relationship Id="rId5" Type="http://schemas.openxmlformats.org/officeDocument/2006/relationships/diagramQuickStyle" Target="../diagrams/quickStyle2.xml"/><Relationship Id="rId15" Type="http://schemas.openxmlformats.org/officeDocument/2006/relationships/image" Target="../media/image23.png"/><Relationship Id="rId10" Type="http://schemas.openxmlformats.org/officeDocument/2006/relationships/image" Target="../media/image18.gif"/><Relationship Id="rId19"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17.jpg"/><Relationship Id="rId1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scollide.jpg"/>
          <p:cNvPicPr>
            <a:picLocks noChangeAspect="1"/>
          </p:cNvPicPr>
          <p:nvPr/>
        </p:nvPicPr>
        <p:blipFill rotWithShape="1">
          <a:blip r:embed="rId3">
            <a:alphaModFix amt="69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l="17347" t="8092" r="9986" b="15062"/>
          <a:stretch/>
        </p:blipFill>
        <p:spPr>
          <a:xfrm>
            <a:off x="4184210" y="3282923"/>
            <a:ext cx="4959790" cy="3278181"/>
          </a:xfrm>
          <a:prstGeom prst="rect">
            <a:avLst/>
          </a:prstGeom>
          <a:ln>
            <a:noFill/>
          </a:ln>
          <a:effectLst>
            <a:softEdge rad="112500"/>
          </a:effectLst>
        </p:spPr>
      </p:pic>
      <p:sp>
        <p:nvSpPr>
          <p:cNvPr id="2" name="Title 1"/>
          <p:cNvSpPr>
            <a:spLocks noGrp="1"/>
          </p:cNvSpPr>
          <p:nvPr>
            <p:ph type="ctrTitle"/>
          </p:nvPr>
        </p:nvSpPr>
        <p:spPr>
          <a:xfrm>
            <a:off x="0" y="553909"/>
            <a:ext cx="6718577" cy="2139406"/>
          </a:xfrm>
          <a:noFill/>
          <a:ln>
            <a:noFill/>
          </a:ln>
          <a:effectLst/>
        </p:spPr>
        <p:txBody>
          <a:bodyPr>
            <a:noAutofit/>
          </a:bodyPr>
          <a:lstStyle/>
          <a:p>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Rounded MT Bold"/>
                <a:cs typeface="Arial Rounded MT Bold"/>
              </a:rPr>
              <a:t>When Business Process &amp; Incident Response Collide</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Rounded MT Bold"/>
              <a:cs typeface="Arial Rounded MT Bold"/>
            </a:endParaRPr>
          </a:p>
        </p:txBody>
      </p:sp>
      <p:sp>
        <p:nvSpPr>
          <p:cNvPr id="3" name="Subtitle 2"/>
          <p:cNvSpPr>
            <a:spLocks noGrp="1"/>
          </p:cNvSpPr>
          <p:nvPr>
            <p:ph type="subTitle" idx="1"/>
          </p:nvPr>
        </p:nvSpPr>
        <p:spPr>
          <a:xfrm>
            <a:off x="4354041" y="2526365"/>
            <a:ext cx="4729072" cy="893624"/>
          </a:xfrm>
        </p:spPr>
        <p:txBody>
          <a:bodyPr>
            <a:noAutofit/>
          </a:bodyPr>
          <a:lstStyle/>
          <a:p>
            <a:r>
              <a:rPr lang="en-US" sz="2400" dirty="0" smtClean="0">
                <a:ln>
                  <a:solidFill>
                    <a:schemeClr val="tx1">
                      <a:lumMod val="75000"/>
                      <a:lumOff val="25000"/>
                    </a:schemeClr>
                  </a:solidFill>
                </a:ln>
                <a:solidFill>
                  <a:schemeClr val="tx1"/>
                </a:solidFill>
                <a:latin typeface="Arial Rounded MT Bold"/>
                <a:cs typeface="Arial Rounded MT Bold"/>
              </a:rPr>
              <a:t>The Fine Tuning of the Incident Response Program</a:t>
            </a:r>
            <a:endParaRPr lang="en-US" sz="2400" dirty="0">
              <a:ln>
                <a:solidFill>
                  <a:schemeClr val="tx1">
                    <a:lumMod val="75000"/>
                    <a:lumOff val="25000"/>
                  </a:schemeClr>
                </a:solidFill>
              </a:ln>
              <a:solidFill>
                <a:schemeClr val="tx1"/>
              </a:solidFill>
              <a:latin typeface="Arial Rounded MT Bold"/>
              <a:cs typeface="Arial Rounded MT Bold"/>
            </a:endParaRPr>
          </a:p>
        </p:txBody>
      </p:sp>
      <p:sp>
        <p:nvSpPr>
          <p:cNvPr id="5" name="TextBox 4"/>
          <p:cNvSpPr txBox="1"/>
          <p:nvPr/>
        </p:nvSpPr>
        <p:spPr>
          <a:xfrm>
            <a:off x="486419" y="5039220"/>
            <a:ext cx="3269816" cy="1200329"/>
          </a:xfrm>
          <a:prstGeom prst="rect">
            <a:avLst/>
          </a:prstGeom>
          <a:noFill/>
        </p:spPr>
        <p:txBody>
          <a:bodyPr wrap="square" rtlCol="0">
            <a:spAutoFit/>
          </a:bodyPr>
          <a:lstStyle/>
          <a:p>
            <a:r>
              <a:rPr lang="en-US" dirty="0" err="1" smtClean="0"/>
              <a:t>Reneaué</a:t>
            </a:r>
            <a:r>
              <a:rPr lang="en-US" dirty="0" smtClean="0"/>
              <a:t> Railton</a:t>
            </a:r>
          </a:p>
          <a:p>
            <a:r>
              <a:rPr lang="en-US" dirty="0" smtClean="0"/>
              <a:t>Sr. Information Security Analyst,</a:t>
            </a:r>
          </a:p>
          <a:p>
            <a:r>
              <a:rPr lang="en-US" dirty="0" smtClean="0"/>
              <a:t>Duke Medicine Cyber Defense &amp; Response </a:t>
            </a:r>
            <a:endParaRPr lang="en-US" dirty="0"/>
          </a:p>
        </p:txBody>
      </p:sp>
    </p:spTree>
    <p:extLst>
      <p:ext uri="{BB962C8B-B14F-4D97-AF65-F5344CB8AC3E}">
        <p14:creationId xmlns:p14="http://schemas.microsoft.com/office/powerpoint/2010/main" val="414278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Scaling the Response?</a:t>
            </a:r>
            <a:endParaRPr lang="en-US" dirty="0"/>
          </a:p>
        </p:txBody>
      </p:sp>
      <p:sp>
        <p:nvSpPr>
          <p:cNvPr id="3" name="Content Placeholder 2"/>
          <p:cNvSpPr>
            <a:spLocks noGrp="1"/>
          </p:cNvSpPr>
          <p:nvPr>
            <p:ph idx="1"/>
          </p:nvPr>
        </p:nvSpPr>
        <p:spPr>
          <a:xfrm>
            <a:off x="457200" y="1775829"/>
            <a:ext cx="8229600" cy="4525963"/>
          </a:xfrm>
        </p:spPr>
        <p:txBody>
          <a:bodyPr/>
          <a:lstStyle/>
          <a:p>
            <a:r>
              <a:rPr lang="en-US" dirty="0" smtClean="0"/>
              <a:t>Incident Response Program needs to be 24/7</a:t>
            </a:r>
          </a:p>
          <a:p>
            <a:r>
              <a:rPr lang="en-US" dirty="0" smtClean="0"/>
              <a:t>Automation only works on “known quantities”</a:t>
            </a:r>
          </a:p>
          <a:p>
            <a:r>
              <a:rPr lang="en-US" dirty="0" smtClean="0"/>
              <a:t>How do we make the argument for better tools or more resources?</a:t>
            </a:r>
            <a:endParaRPr lang="en-US" dirty="0"/>
          </a:p>
        </p:txBody>
      </p:sp>
    </p:spTree>
    <p:extLst>
      <p:ext uri="{BB962C8B-B14F-4D97-AF65-F5344CB8AC3E}">
        <p14:creationId xmlns:p14="http://schemas.microsoft.com/office/powerpoint/2010/main" val="1520595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14794" y="543099"/>
            <a:ext cx="6181686" cy="6018291"/>
            <a:chOff x="414794" y="543099"/>
            <a:chExt cx="6181686" cy="6018291"/>
          </a:xfrm>
        </p:grpSpPr>
        <p:sp>
          <p:nvSpPr>
            <p:cNvPr id="25" name="Oval Callout 24"/>
            <p:cNvSpPr/>
            <p:nvPr/>
          </p:nvSpPr>
          <p:spPr>
            <a:xfrm>
              <a:off x="4244264" y="1279992"/>
              <a:ext cx="1213000" cy="716056"/>
            </a:xfrm>
            <a:prstGeom prst="wedgeEllipseCallout">
              <a:avLst>
                <a:gd name="adj1" fmla="val 27101"/>
                <a:gd name="adj2" fmla="val 10558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rgbClr val="404040"/>
                  </a:solidFill>
                  <a:latin typeface="Comic Sans MS"/>
                  <a:cs typeface="Comic Sans MS"/>
                </a:rPr>
                <a:t>I don’t see why I need MFA.</a:t>
              </a:r>
              <a:endParaRPr lang="en-US" sz="1100" dirty="0">
                <a:solidFill>
                  <a:srgbClr val="404040"/>
                </a:solidFill>
                <a:latin typeface="Comic Sans MS"/>
                <a:cs typeface="Comic Sans MS"/>
              </a:endParaRPr>
            </a:p>
          </p:txBody>
        </p:sp>
        <p:pic>
          <p:nvPicPr>
            <p:cNvPr id="17" name="Picture 16" descr="tax.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64" y="3483969"/>
              <a:ext cx="1700638" cy="1261608"/>
            </a:xfrm>
            <a:prstGeom prst="rect">
              <a:avLst/>
            </a:prstGeom>
          </p:spPr>
        </p:pic>
        <p:pic>
          <p:nvPicPr>
            <p:cNvPr id="2" name="Picture 1" descr="panel2.jpg"/>
            <p:cNvPicPr>
              <a:picLocks noChangeAspect="1"/>
            </p:cNvPicPr>
            <p:nvPr/>
          </p:nvPicPr>
          <p:blipFill>
            <a:blip r:embed="rId4">
              <a:extLst>
                <a:ext uri="{BEBA8EAE-BF5A-486C-A8C5-ECC9F3942E4B}">
                  <a14:imgProps xmlns:a14="http://schemas.microsoft.com/office/drawing/2010/main">
                    <a14:imgLayer r:embed="rId5">
                      <a14:imgEffect>
                        <a14:backgroundRemoval t="2538" b="98538" l="2234" r="91448">
                          <a14:foregroundMark x1="76965" y1="65231" x2="76965" y2="65231"/>
                          <a14:foregroundMark x1="75039" y1="66000" x2="75039" y2="66000"/>
                          <a14:foregroundMark x1="69723" y1="39154" x2="69723" y2="39154"/>
                          <a14:foregroundMark x1="64638" y1="38077" x2="64638" y2="38077"/>
                          <a14:foregroundMark x1="63945" y1="41308" x2="63945" y2="41308"/>
                          <a14:foregroundMark x1="76194" y1="38769" x2="76194" y2="38769"/>
                          <a14:foregroundMark x1="76040" y1="41385" x2="76040" y2="41385"/>
                          <a14:foregroundMark x1="73575" y1="40769" x2="73575" y2="40769"/>
                          <a14:foregroundMark x1="75193" y1="42615" x2="75193" y2="42615"/>
                          <a14:foregroundMark x1="83205" y1="40231" x2="83205" y2="40231"/>
                          <a14:foregroundMark x1="87442" y1="40308" x2="87442" y2="40308"/>
                          <a14:foregroundMark x1="87904" y1="42077" x2="87904" y2="42077"/>
                          <a14:foregroundMark x1="87057" y1="43615" x2="87057" y2="43615"/>
                          <a14:foregroundMark x1="61402" y1="36462" x2="61402" y2="36462"/>
                          <a14:foregroundMark x1="60940" y1="38231" x2="60940" y2="38231"/>
                          <a14:foregroundMark x1="61171" y1="39615" x2="61171" y2="39615"/>
                        </a14:backgroundRemoval>
                      </a14:imgEffect>
                    </a14:imgLayer>
                  </a14:imgProps>
                </a:ext>
                <a:ext uri="{28A0092B-C50C-407E-A947-70E740481C1C}">
                  <a14:useLocalDpi xmlns:a14="http://schemas.microsoft.com/office/drawing/2010/main" val="0"/>
                </a:ext>
              </a:extLst>
            </a:blip>
            <a:stretch>
              <a:fillRect/>
            </a:stretch>
          </p:blipFill>
          <p:spPr>
            <a:xfrm>
              <a:off x="414794" y="543099"/>
              <a:ext cx="6053478" cy="6018291"/>
            </a:xfrm>
            <a:prstGeom prst="rect">
              <a:avLst/>
            </a:prstGeom>
          </p:spPr>
        </p:pic>
        <p:sp>
          <p:nvSpPr>
            <p:cNvPr id="4" name="Cloud Callout 3"/>
            <p:cNvSpPr/>
            <p:nvPr/>
          </p:nvSpPr>
          <p:spPr>
            <a:xfrm>
              <a:off x="730895" y="2706979"/>
              <a:ext cx="1972907" cy="746538"/>
            </a:xfrm>
            <a:prstGeom prst="cloudCallout">
              <a:avLst>
                <a:gd name="adj1" fmla="val -18623"/>
                <a:gd name="adj2" fmla="val 3496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948897" y="2885693"/>
              <a:ext cx="1569605" cy="276999"/>
            </a:xfrm>
            <a:prstGeom prst="rect">
              <a:avLst/>
            </a:prstGeom>
            <a:noFill/>
          </p:spPr>
          <p:txBody>
            <a:bodyPr wrap="square" rtlCol="0">
              <a:spAutoFit/>
            </a:bodyPr>
            <a:lstStyle/>
            <a:p>
              <a:r>
                <a:rPr lang="en-US" sz="1200" dirty="0" smtClean="0">
                  <a:solidFill>
                    <a:srgbClr val="404040"/>
                  </a:solidFill>
                  <a:latin typeface="Comic Sans MS"/>
                  <a:cs typeface="Comic Sans MS"/>
                </a:rPr>
                <a:t>You’ve got Mail!</a:t>
              </a:r>
              <a:endParaRPr lang="en-US" sz="1200" dirty="0">
                <a:solidFill>
                  <a:srgbClr val="404040"/>
                </a:solidFill>
                <a:latin typeface="Comic Sans MS"/>
                <a:cs typeface="Comic Sans MS"/>
              </a:endParaRP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8278" b="100000" l="0" r="100000"/>
                      </a14:imgEffect>
                    </a14:imgLayer>
                  </a14:imgProps>
                </a:ext>
              </a:extLst>
            </a:blip>
            <a:stretch>
              <a:fillRect/>
            </a:stretch>
          </p:blipFill>
          <p:spPr>
            <a:xfrm>
              <a:off x="589194" y="4144681"/>
              <a:ext cx="1787607" cy="2270735"/>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backgroundRemoval t="20491" b="100000" l="11231" r="74308">
                          <a14:backgroundMark x1="57385" y1="51028" x2="57385" y2="51028"/>
                          <a14:backgroundMark x1="67692" y1="56804" x2="67692" y2="56804"/>
                          <a14:backgroundMark x1="71385" y1="57516" x2="71385" y2="57516"/>
                        </a14:backgroundRemoval>
                      </a14:imgEffect>
                    </a14:imgLayer>
                  </a14:imgProps>
                </a:ext>
              </a:extLst>
            </a:blip>
            <a:stretch>
              <a:fillRect/>
            </a:stretch>
          </p:blipFill>
          <p:spPr>
            <a:xfrm rot="21263264">
              <a:off x="2126100" y="1716029"/>
              <a:ext cx="2818065" cy="2719909"/>
            </a:xfrm>
            <a:prstGeom prst="rect">
              <a:avLst/>
            </a:prstGeom>
          </p:spPr>
        </p:pic>
        <p:sp>
          <p:nvSpPr>
            <p:cNvPr id="8" name="Oval Callout 7"/>
            <p:cNvSpPr/>
            <p:nvPr/>
          </p:nvSpPr>
          <p:spPr>
            <a:xfrm>
              <a:off x="3030804" y="770307"/>
              <a:ext cx="1667705" cy="1092759"/>
            </a:xfrm>
            <a:prstGeom prst="wedgeEllipseCallout">
              <a:avLst>
                <a:gd name="adj1" fmla="val -43587"/>
                <a:gd name="adj2" fmla="val 8527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3118004" y="815480"/>
              <a:ext cx="1493306" cy="1015663"/>
            </a:xfrm>
            <a:prstGeom prst="rect">
              <a:avLst/>
            </a:prstGeom>
            <a:noFill/>
          </p:spPr>
          <p:txBody>
            <a:bodyPr wrap="square" rtlCol="0" anchor="ctr">
              <a:spAutoFit/>
            </a:bodyPr>
            <a:lstStyle/>
            <a:p>
              <a:pPr algn="ctr"/>
              <a:r>
                <a:rPr lang="en-US" sz="1200" dirty="0" smtClean="0">
                  <a:solidFill>
                    <a:srgbClr val="404040"/>
                  </a:solidFill>
                  <a:latin typeface="Comic Sans MS"/>
                  <a:cs typeface="Comic Sans MS"/>
                </a:rPr>
                <a:t>Oh No!  My email account will be deleted unless I validate my account now!</a:t>
              </a:r>
              <a:endParaRPr lang="en-US" sz="1200" dirty="0">
                <a:solidFill>
                  <a:srgbClr val="404040"/>
                </a:solidFill>
                <a:latin typeface="Comic Sans MS"/>
                <a:cs typeface="Comic Sans MS"/>
              </a:endParaRPr>
            </a:p>
          </p:txBody>
        </p:sp>
        <p:sp>
          <p:nvSpPr>
            <p:cNvPr id="10" name="Explosion 2 9"/>
            <p:cNvSpPr/>
            <p:nvPr/>
          </p:nvSpPr>
          <p:spPr>
            <a:xfrm rot="171185">
              <a:off x="4418905" y="3736569"/>
              <a:ext cx="1374941" cy="1374542"/>
            </a:xfrm>
            <a:prstGeom prst="irregularSeal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Cloud Callout 12"/>
            <p:cNvSpPr/>
            <p:nvPr/>
          </p:nvSpPr>
          <p:spPr>
            <a:xfrm>
              <a:off x="3475141" y="2317480"/>
              <a:ext cx="1596252" cy="1029888"/>
            </a:xfrm>
            <a:prstGeom prst="cloudCallout">
              <a:avLst>
                <a:gd name="adj1" fmla="val -48378"/>
                <a:gd name="adj2" fmla="val 47277"/>
              </a:avLst>
            </a:prstGeom>
            <a:solidFill>
              <a:srgbClr val="D9D9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rot="21313542">
              <a:off x="3714081" y="2423383"/>
              <a:ext cx="1152672" cy="567193"/>
            </a:xfrm>
            <a:prstGeom prst="rect">
              <a:avLst/>
            </a:prstGeom>
            <a:noFill/>
          </p:spPr>
          <p:txBody>
            <a:bodyPr wrap="square" rtlCol="0">
              <a:spAutoFit/>
            </a:bodyPr>
            <a:lstStyle/>
            <a:p>
              <a:pPr algn="ctr"/>
              <a:r>
                <a:rPr lang="en-US" sz="1200" dirty="0" smtClean="0">
                  <a:solidFill>
                    <a:srgbClr val="404040"/>
                  </a:solidFill>
                  <a:latin typeface="Comic Sans MS"/>
                  <a:cs typeface="Comic Sans MS"/>
                </a:rPr>
                <a:t>My paycheck was deposited where!?</a:t>
              </a:r>
              <a:endParaRPr lang="en-US" sz="1200" dirty="0">
                <a:solidFill>
                  <a:srgbClr val="404040"/>
                </a:solidFill>
                <a:latin typeface="Comic Sans MS"/>
                <a:cs typeface="Comic Sans MS"/>
              </a:endParaRPr>
            </a:p>
          </p:txBody>
        </p:sp>
        <p:pic>
          <p:nvPicPr>
            <p:cNvPr id="21" name="Picture 20"/>
            <p:cNvPicPr>
              <a:picLocks noChangeAspect="1"/>
            </p:cNvPicPr>
            <p:nvPr/>
          </p:nvPicPr>
          <p:blipFill>
            <a:blip r:embed="rId10">
              <a:extLst>
                <a:ext uri="{BEBA8EAE-BF5A-486C-A8C5-ECC9F3942E4B}">
                  <a14:imgProps xmlns:a14="http://schemas.microsoft.com/office/drawing/2010/main">
                    <a14:imgLayer r:embed="rId11">
                      <a14:imgEffect>
                        <a14:backgroundRemoval t="18868" b="100000" l="38213" r="74442">
                          <a14:foregroundMark x1="29777" y1="92075" x2="29777" y2="92075"/>
                          <a14:foregroundMark x1="10174" y1="37358" x2="10174" y2="37358"/>
                          <a14:foregroundMark x1="49628" y1="59623" x2="49628" y2="59623"/>
                          <a14:foregroundMark x1="39950" y1="98491" x2="39950" y2="98491"/>
                          <a14:foregroundMark x1="38213" y1="93585" x2="38213" y2="93585"/>
                          <a14:foregroundMark x1="60298" y1="60000" x2="60298" y2="60000"/>
                          <a14:backgroundMark x1="35732" y1="45660" x2="35732" y2="45660"/>
                          <a14:backgroundMark x1="31762" y1="42642" x2="31762" y2="42642"/>
                          <a14:backgroundMark x1="39206" y1="33208" x2="39206" y2="33208"/>
                          <a14:backgroundMark x1="44169" y1="23774" x2="44169" y2="23774"/>
                          <a14:backgroundMark x1="40943" y1="30566" x2="40943" y2="30566"/>
                          <a14:backgroundMark x1="44913" y1="20755" x2="44913" y2="20755"/>
                          <a14:backgroundMark x1="43672" y1="26038" x2="43672" y2="26038"/>
                          <a14:backgroundMark x1="42432" y1="28302" x2="42432" y2="28302"/>
                        </a14:backgroundRemoval>
                      </a14:imgEffect>
                    </a14:imgLayer>
                  </a14:imgProps>
                </a:ext>
              </a:extLst>
            </a:blip>
            <a:stretch>
              <a:fillRect/>
            </a:stretch>
          </p:blipFill>
          <p:spPr>
            <a:xfrm>
              <a:off x="3546306" y="4466993"/>
              <a:ext cx="3050174" cy="1990971"/>
            </a:xfrm>
            <a:prstGeom prst="rect">
              <a:avLst/>
            </a:prstGeom>
          </p:spPr>
        </p:pic>
        <p:sp>
          <p:nvSpPr>
            <p:cNvPr id="22" name="Oval 21"/>
            <p:cNvSpPr/>
            <p:nvPr/>
          </p:nvSpPr>
          <p:spPr>
            <a:xfrm>
              <a:off x="2376801" y="4718246"/>
              <a:ext cx="1406467" cy="656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solidFill>
                    <a:srgbClr val="404040"/>
                  </a:solidFill>
                  <a:latin typeface="Comic Sans MS"/>
                  <a:cs typeface="Comic Sans MS"/>
                </a:rPr>
                <a:t>CryptoWall</a:t>
              </a:r>
              <a:r>
                <a:rPr lang="en-US" sz="1100" dirty="0" smtClean="0">
                  <a:solidFill>
                    <a:srgbClr val="404040"/>
                  </a:solidFill>
                  <a:latin typeface="Comic Sans MS"/>
                  <a:cs typeface="Comic Sans MS"/>
                </a:rPr>
                <a:t> ???</a:t>
              </a:r>
              <a:endParaRPr lang="en-US" sz="1100" dirty="0">
                <a:solidFill>
                  <a:srgbClr val="404040"/>
                </a:solidFill>
                <a:latin typeface="Comic Sans MS"/>
                <a:cs typeface="Comic Sans MS"/>
              </a:endParaRPr>
            </a:p>
          </p:txBody>
        </p:sp>
        <p:sp>
          <p:nvSpPr>
            <p:cNvPr id="23" name="Oval Callout 22"/>
            <p:cNvSpPr/>
            <p:nvPr/>
          </p:nvSpPr>
          <p:spPr>
            <a:xfrm>
              <a:off x="3030804" y="5054789"/>
              <a:ext cx="1580505" cy="1119806"/>
            </a:xfrm>
            <a:prstGeom prst="wedgeEllipseCallout">
              <a:avLst>
                <a:gd name="adj1" fmla="val 41140"/>
                <a:gd name="adj2" fmla="val 5524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p:cNvSpPr txBox="1"/>
            <p:nvPr/>
          </p:nvSpPr>
          <p:spPr>
            <a:xfrm>
              <a:off x="3118004" y="5166799"/>
              <a:ext cx="1381961" cy="675229"/>
            </a:xfrm>
            <a:prstGeom prst="rect">
              <a:avLst/>
            </a:prstGeom>
            <a:noFill/>
          </p:spPr>
          <p:txBody>
            <a:bodyPr wrap="square" rtlCol="0">
              <a:spAutoFit/>
            </a:bodyPr>
            <a:lstStyle/>
            <a:p>
              <a:pPr algn="ctr"/>
              <a:r>
                <a:rPr lang="en-US" sz="1100" dirty="0" smtClean="0">
                  <a:solidFill>
                    <a:srgbClr val="404040"/>
                  </a:solidFill>
                  <a:latin typeface="Comic Sans MS"/>
                  <a:cs typeface="Comic Sans MS"/>
                </a:rPr>
                <a:t>I guess that’s one way to get user’s to comply with data encryption policies!</a:t>
              </a:r>
              <a:endParaRPr lang="en-US" sz="1100" dirty="0">
                <a:solidFill>
                  <a:srgbClr val="404040"/>
                </a:solidFill>
                <a:latin typeface="Comic Sans MS"/>
                <a:cs typeface="Comic Sans MS"/>
              </a:endParaRPr>
            </a:p>
          </p:txBody>
        </p:sp>
        <p:sp>
          <p:nvSpPr>
            <p:cNvPr id="26" name="Rectangle 25"/>
            <p:cNvSpPr/>
            <p:nvPr/>
          </p:nvSpPr>
          <p:spPr>
            <a:xfrm rot="19773776">
              <a:off x="3783627" y="3921399"/>
              <a:ext cx="223525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Crash!</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1" name="Oval Callout 10"/>
            <p:cNvSpPr/>
            <p:nvPr/>
          </p:nvSpPr>
          <p:spPr>
            <a:xfrm>
              <a:off x="1134197" y="4187230"/>
              <a:ext cx="1569605" cy="867559"/>
            </a:xfrm>
            <a:prstGeom prst="wedgeEllipseCallout">
              <a:avLst>
                <a:gd name="adj1" fmla="val -14710"/>
                <a:gd name="adj2" fmla="val 625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rgbClr val="404040"/>
                  </a:solidFill>
                  <a:latin typeface="Comic Sans MS"/>
                  <a:cs typeface="Comic Sans MS"/>
                </a:rPr>
                <a:t>A virus encrypted my files and I don’t have a backup!</a:t>
              </a:r>
              <a:endParaRPr lang="en-US" sz="1100" dirty="0">
                <a:solidFill>
                  <a:srgbClr val="404040"/>
                </a:solidFill>
                <a:latin typeface="Comic Sans MS"/>
                <a:cs typeface="Comic Sans MS"/>
              </a:endParaRPr>
            </a:p>
          </p:txBody>
        </p:sp>
      </p:grpSp>
      <p:sp>
        <p:nvSpPr>
          <p:cNvPr id="18" name="Rectangle 17"/>
          <p:cNvSpPr/>
          <p:nvPr/>
        </p:nvSpPr>
        <p:spPr>
          <a:xfrm>
            <a:off x="6279860" y="2514473"/>
            <a:ext cx="2556749" cy="1938992"/>
          </a:xfrm>
          <a:prstGeom prst="rect">
            <a:avLst/>
          </a:prstGeom>
          <a:noFill/>
        </p:spPr>
        <p:txBody>
          <a:bodyPr wrap="square" lIns="91440" tIns="45720" rIns="91440" bIns="45720">
            <a:spAutoFit/>
          </a:bodyPr>
          <a:lstStyle/>
          <a:p>
            <a:pPr algn="ctr"/>
            <a:r>
              <a:rPr lang="en-US" sz="6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Rounded MT Bold"/>
                <a:cs typeface="Arial Rounded MT Bold"/>
              </a:rPr>
              <a:t>Case Study</a:t>
            </a:r>
            <a:endParaRPr lang="en-US" sz="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Rounded MT Bold"/>
              <a:cs typeface="Arial Rounded MT Bold"/>
            </a:endParaRPr>
          </a:p>
        </p:txBody>
      </p:sp>
    </p:spTree>
    <p:extLst>
      <p:ext uri="{BB962C8B-B14F-4D97-AF65-F5344CB8AC3E}">
        <p14:creationId xmlns:p14="http://schemas.microsoft.com/office/powerpoint/2010/main" val="114701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ail_Traffic_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6059"/>
            <a:ext cx="9144000" cy="5131942"/>
          </a:xfrm>
          <a:prstGeom prst="rect">
            <a:avLst/>
          </a:prstGeom>
        </p:spPr>
      </p:pic>
      <p:sp>
        <p:nvSpPr>
          <p:cNvPr id="2" name="Title 1"/>
          <p:cNvSpPr>
            <a:spLocks noGrp="1"/>
          </p:cNvSpPr>
          <p:nvPr>
            <p:ph type="title"/>
          </p:nvPr>
        </p:nvSpPr>
        <p:spPr>
          <a:xfrm>
            <a:off x="190500" y="189140"/>
            <a:ext cx="8791575" cy="1295400"/>
          </a:xfrm>
        </p:spPr>
        <p:txBody>
          <a:bodyPr>
            <a:normAutofit/>
          </a:bodyPr>
          <a:lstStyle/>
          <a:p>
            <a:r>
              <a:rPr lang="en-US" dirty="0" smtClean="0"/>
              <a:t>Email Attacks</a:t>
            </a:r>
            <a:endParaRPr lang="en-US" dirty="0"/>
          </a:p>
        </p:txBody>
      </p:sp>
      <p:sp>
        <p:nvSpPr>
          <p:cNvPr id="20" name="TextBox 19"/>
          <p:cNvSpPr txBox="1"/>
          <p:nvPr/>
        </p:nvSpPr>
        <p:spPr>
          <a:xfrm>
            <a:off x="10968614" y="4982561"/>
            <a:ext cx="184666" cy="369332"/>
          </a:xfrm>
          <a:prstGeom prst="rect">
            <a:avLst/>
          </a:prstGeom>
          <a:noFill/>
        </p:spPr>
        <p:txBody>
          <a:bodyPr wrap="none" rtlCol="0">
            <a:spAutoFit/>
          </a:bodyPr>
          <a:lstStyle/>
          <a:p>
            <a:endParaRPr lang="en-US" dirty="0"/>
          </a:p>
        </p:txBody>
      </p:sp>
      <p:pic>
        <p:nvPicPr>
          <p:cNvPr id="13" name="Picture 12" descr="screenshot_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488" y="2050597"/>
            <a:ext cx="2414587" cy="697547"/>
          </a:xfrm>
          <a:prstGeom prst="rect">
            <a:avLst/>
          </a:prstGeom>
        </p:spPr>
      </p:pic>
      <p:cxnSp>
        <p:nvCxnSpPr>
          <p:cNvPr id="14" name="Straight Arrow Connector 13"/>
          <p:cNvCxnSpPr/>
          <p:nvPr/>
        </p:nvCxnSpPr>
        <p:spPr>
          <a:xfrm flipV="1">
            <a:off x="982749" y="2544026"/>
            <a:ext cx="0" cy="115621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82749" y="5038449"/>
            <a:ext cx="0" cy="5275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21535" y="3715010"/>
            <a:ext cx="2798316" cy="1323439"/>
          </a:xfrm>
          <a:prstGeom prst="rect">
            <a:avLst/>
          </a:prstGeom>
        </p:spPr>
        <p:txBody>
          <a:bodyPr wrap="square">
            <a:spAutoFit/>
          </a:bodyPr>
          <a:lstStyle/>
          <a:p>
            <a:r>
              <a:rPr lang="en-US" sz="1600" dirty="0" smtClean="0"/>
              <a:t>Of 146M emails received in January </a:t>
            </a:r>
            <a:r>
              <a:rPr lang="en-US" sz="1600" dirty="0" smtClean="0">
                <a:solidFill>
                  <a:srgbClr val="FF0000"/>
                </a:solidFill>
              </a:rPr>
              <a:t>only about </a:t>
            </a:r>
            <a:br>
              <a:rPr lang="en-US" sz="1600" dirty="0" smtClean="0">
                <a:solidFill>
                  <a:srgbClr val="FF0000"/>
                </a:solidFill>
              </a:rPr>
            </a:br>
            <a:r>
              <a:rPr lang="en-US" sz="1600" dirty="0" smtClean="0">
                <a:solidFill>
                  <a:srgbClr val="FF0000"/>
                </a:solidFill>
              </a:rPr>
              <a:t>13% were legitimate </a:t>
            </a:r>
            <a:r>
              <a:rPr lang="en-US" sz="1600" dirty="0" smtClean="0"/>
              <a:t>(5% were spam, 82% were viruses</a:t>
            </a:r>
            <a:r>
              <a:rPr lang="en-US" sz="1600" dirty="0"/>
              <a:t>, </a:t>
            </a:r>
            <a:r>
              <a:rPr lang="en-US" sz="1600" dirty="0" smtClean="0"/>
              <a:t/>
            </a:r>
            <a:br>
              <a:rPr lang="en-US" sz="1600" dirty="0" smtClean="0"/>
            </a:br>
            <a:r>
              <a:rPr lang="en-US" sz="1600" dirty="0" smtClean="0"/>
              <a:t>phishing</a:t>
            </a:r>
            <a:r>
              <a:rPr lang="en-US" sz="1600" dirty="0"/>
              <a:t>, and other </a:t>
            </a:r>
            <a:r>
              <a:rPr lang="en-US" sz="1600" dirty="0" smtClean="0"/>
              <a:t>malware) </a:t>
            </a:r>
            <a:endParaRPr lang="en-US" sz="1600" dirty="0"/>
          </a:p>
        </p:txBody>
      </p:sp>
      <p:sp>
        <p:nvSpPr>
          <p:cNvPr id="18" name="Rectangle 17"/>
          <p:cNvSpPr/>
          <p:nvPr/>
        </p:nvSpPr>
        <p:spPr>
          <a:xfrm>
            <a:off x="779729" y="1141283"/>
            <a:ext cx="7816016" cy="584775"/>
          </a:xfrm>
          <a:prstGeom prst="rect">
            <a:avLst/>
          </a:prstGeom>
        </p:spPr>
        <p:txBody>
          <a:bodyPr wrap="square">
            <a:spAutoFit/>
          </a:bodyPr>
          <a:lstStyle/>
          <a:p>
            <a:pPr marL="0" indent="0" algn="ctr">
              <a:buNone/>
            </a:pPr>
            <a:r>
              <a:rPr lang="en-US" sz="1600" dirty="0"/>
              <a:t>Systems </a:t>
            </a:r>
            <a:r>
              <a:rPr lang="en-US" sz="1600" dirty="0" smtClean="0"/>
              <a:t>processed &gt; 4.7M emails per </a:t>
            </a:r>
            <a:r>
              <a:rPr lang="en-US" sz="1600" dirty="0"/>
              <a:t>day </a:t>
            </a:r>
            <a:r>
              <a:rPr lang="en-US" sz="1600" dirty="0" smtClean="0"/>
              <a:t>at peak; </a:t>
            </a:r>
            <a:br>
              <a:rPr lang="en-US" sz="1600" dirty="0" smtClean="0"/>
            </a:br>
            <a:r>
              <a:rPr lang="en-US" sz="1600" dirty="0">
                <a:solidFill>
                  <a:srgbClr val="FF0000"/>
                </a:solidFill>
              </a:rPr>
              <a:t>4</a:t>
            </a:r>
            <a:r>
              <a:rPr lang="en-US" sz="1600" dirty="0" smtClean="0">
                <a:solidFill>
                  <a:srgbClr val="FF0000"/>
                </a:solidFill>
              </a:rPr>
              <a:t>.5M malicious emails were deleted </a:t>
            </a:r>
            <a:r>
              <a:rPr lang="en-US" sz="1600" u="sng" dirty="0" smtClean="0">
                <a:solidFill>
                  <a:srgbClr val="FF0000"/>
                </a:solidFill>
              </a:rPr>
              <a:t>each day</a:t>
            </a:r>
            <a:r>
              <a:rPr lang="en-US" sz="1600" dirty="0" smtClean="0">
                <a:solidFill>
                  <a:srgbClr val="FF0000"/>
                </a:solidFill>
              </a:rPr>
              <a:t> (&gt;3000/minute)</a:t>
            </a:r>
            <a:endParaRPr lang="en-US" sz="1600" dirty="0"/>
          </a:p>
        </p:txBody>
      </p:sp>
    </p:spTree>
    <p:extLst>
      <p:ext uri="{BB962C8B-B14F-4D97-AF65-F5344CB8AC3E}">
        <p14:creationId xmlns:p14="http://schemas.microsoft.com/office/powerpoint/2010/main" val="282951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8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288" y="670587"/>
            <a:ext cx="6116712" cy="5865831"/>
          </a:xfrm>
          <a:prstGeom prst="rect">
            <a:avLst/>
          </a:prstGeom>
        </p:spPr>
      </p:pic>
      <p:pic>
        <p:nvPicPr>
          <p:cNvPr id="4" name="Picture 3"/>
          <p:cNvPicPr>
            <a:picLocks noChangeAspect="1"/>
          </p:cNvPicPr>
          <p:nvPr/>
        </p:nvPicPr>
        <p:blipFill>
          <a:blip r:embed="rId3"/>
          <a:stretch>
            <a:fillRect/>
          </a:stretch>
        </p:blipFill>
        <p:spPr>
          <a:xfrm>
            <a:off x="0" y="1007749"/>
            <a:ext cx="8201286" cy="5850251"/>
          </a:xfrm>
          <a:prstGeom prst="rect">
            <a:avLst/>
          </a:prstGeom>
        </p:spPr>
      </p:pic>
      <p:sp>
        <p:nvSpPr>
          <p:cNvPr id="2" name="TextBox 1"/>
          <p:cNvSpPr txBox="1"/>
          <p:nvPr/>
        </p:nvSpPr>
        <p:spPr>
          <a:xfrm>
            <a:off x="4148936" y="2812571"/>
            <a:ext cx="3119222" cy="923330"/>
          </a:xfrm>
          <a:prstGeom prst="rect">
            <a:avLst/>
          </a:prstGeom>
          <a:noFill/>
          <a:ln w="12700" cmpd="sng">
            <a:solidFill>
              <a:schemeClr val="accent2"/>
            </a:solidFill>
          </a:ln>
        </p:spPr>
        <p:txBody>
          <a:bodyPr wrap="square" rtlCol="0">
            <a:spAutoFit/>
          </a:bodyPr>
          <a:lstStyle/>
          <a:p>
            <a:r>
              <a:rPr lang="en-US" dirty="0" smtClean="0"/>
              <a:t>The message went to 617 people.</a:t>
            </a:r>
          </a:p>
          <a:p>
            <a:endParaRPr lang="en-US" dirty="0"/>
          </a:p>
        </p:txBody>
      </p:sp>
      <p:sp>
        <p:nvSpPr>
          <p:cNvPr id="5" name="TextBox 4"/>
          <p:cNvSpPr txBox="1"/>
          <p:nvPr/>
        </p:nvSpPr>
        <p:spPr>
          <a:xfrm>
            <a:off x="4148935" y="4375947"/>
            <a:ext cx="3119223" cy="646331"/>
          </a:xfrm>
          <a:prstGeom prst="rect">
            <a:avLst/>
          </a:prstGeom>
          <a:noFill/>
          <a:ln w="12700" cmpd="sng">
            <a:solidFill>
              <a:schemeClr val="accent2"/>
            </a:solidFill>
          </a:ln>
        </p:spPr>
        <p:txBody>
          <a:bodyPr wrap="square" rtlCol="0">
            <a:spAutoFit/>
          </a:bodyPr>
          <a:lstStyle/>
          <a:p>
            <a:pPr algn="ctr"/>
            <a:r>
              <a:rPr lang="en-US" b="1" dirty="0" smtClean="0"/>
              <a:t>9 people fell for the message</a:t>
            </a:r>
          </a:p>
          <a:p>
            <a:pPr algn="ctr"/>
            <a:endParaRPr lang="en-US" b="1" dirty="0"/>
          </a:p>
        </p:txBody>
      </p:sp>
    </p:spTree>
    <p:extLst>
      <p:ext uri="{BB962C8B-B14F-4D97-AF65-F5344CB8AC3E}">
        <p14:creationId xmlns:p14="http://schemas.microsoft.com/office/powerpoint/2010/main" val="33079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xit" presetSubtype="10" fill="hold" nodeType="withEffect">
                                  <p:stCondLst>
                                    <p:cond delay="0"/>
                                  </p:stCondLst>
                                  <p:childTnLst>
                                    <p:animEffect transition="out" filter="checkerboard(across)">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6880" y="2181281"/>
            <a:ext cx="5438288" cy="4555759"/>
          </a:xfrm>
          <a:prstGeom prst="rect">
            <a:avLst/>
          </a:prstGeom>
        </p:spPr>
      </p:pic>
      <p:cxnSp>
        <p:nvCxnSpPr>
          <p:cNvPr id="112" name="Straight Connector 111"/>
          <p:cNvCxnSpPr>
            <a:stCxn id="99" idx="2"/>
            <a:endCxn id="23" idx="1"/>
          </p:cNvCxnSpPr>
          <p:nvPr/>
        </p:nvCxnSpPr>
        <p:spPr>
          <a:xfrm>
            <a:off x="4421842" y="2726306"/>
            <a:ext cx="1389090" cy="10293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22" idx="3"/>
            <a:endCxn id="32" idx="0"/>
          </p:cNvCxnSpPr>
          <p:nvPr/>
        </p:nvCxnSpPr>
        <p:spPr>
          <a:xfrm>
            <a:off x="5832755" y="3756313"/>
            <a:ext cx="52003" cy="924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stretch>
            <a:fillRect/>
          </a:stretch>
        </p:blipFill>
        <p:spPr>
          <a:xfrm>
            <a:off x="4972564" y="4803900"/>
            <a:ext cx="1735409" cy="1162903"/>
          </a:xfrm>
          <a:prstGeom prst="rect">
            <a:avLst/>
          </a:prstGeom>
        </p:spPr>
      </p:pic>
      <p:grpSp>
        <p:nvGrpSpPr>
          <p:cNvPr id="56" name="Group 55"/>
          <p:cNvGrpSpPr/>
          <p:nvPr/>
        </p:nvGrpSpPr>
        <p:grpSpPr>
          <a:xfrm>
            <a:off x="5958983" y="5250727"/>
            <a:ext cx="555558" cy="481432"/>
            <a:chOff x="972737" y="2946239"/>
            <a:chExt cx="741929" cy="748485"/>
          </a:xfrm>
        </p:grpSpPr>
        <p:pic>
          <p:nvPicPr>
            <p:cNvPr id="50" name="Picture 49"/>
            <p:cNvPicPr>
              <a:picLocks noChangeAspect="1"/>
            </p:cNvPicPr>
            <p:nvPr/>
          </p:nvPicPr>
          <p:blipFill>
            <a:blip r:embed="rId5"/>
            <a:stretch>
              <a:fillRect/>
            </a:stretch>
          </p:blipFill>
          <p:spPr>
            <a:xfrm>
              <a:off x="972737" y="2946239"/>
              <a:ext cx="437129" cy="596085"/>
            </a:xfrm>
            <a:prstGeom prst="rect">
              <a:avLst/>
            </a:prstGeom>
          </p:spPr>
        </p:pic>
        <p:pic>
          <p:nvPicPr>
            <p:cNvPr id="53" name="Picture 52"/>
            <p:cNvPicPr>
              <a:picLocks noChangeAspect="1"/>
            </p:cNvPicPr>
            <p:nvPr/>
          </p:nvPicPr>
          <p:blipFill>
            <a:blip r:embed="rId5"/>
            <a:stretch>
              <a:fillRect/>
            </a:stretch>
          </p:blipFill>
          <p:spPr>
            <a:xfrm>
              <a:off x="1125137" y="3098639"/>
              <a:ext cx="437129" cy="596085"/>
            </a:xfrm>
            <a:prstGeom prst="rect">
              <a:avLst/>
            </a:prstGeom>
          </p:spPr>
        </p:pic>
        <p:pic>
          <p:nvPicPr>
            <p:cNvPr id="54" name="Picture 53"/>
            <p:cNvPicPr>
              <a:picLocks noChangeAspect="1"/>
            </p:cNvPicPr>
            <p:nvPr/>
          </p:nvPicPr>
          <p:blipFill>
            <a:blip r:embed="rId5"/>
            <a:stretch>
              <a:fillRect/>
            </a:stretch>
          </p:blipFill>
          <p:spPr>
            <a:xfrm>
              <a:off x="1277537" y="2946239"/>
              <a:ext cx="437129" cy="596085"/>
            </a:xfrm>
            <a:prstGeom prst="rect">
              <a:avLst/>
            </a:prstGeom>
          </p:spPr>
        </p:pic>
      </p:grpSp>
      <p:sp>
        <p:nvSpPr>
          <p:cNvPr id="95" name="TextBox 94"/>
          <p:cNvSpPr txBox="1"/>
          <p:nvPr/>
        </p:nvSpPr>
        <p:spPr>
          <a:xfrm>
            <a:off x="5577045" y="5874108"/>
            <a:ext cx="801121" cy="461665"/>
          </a:xfrm>
          <a:prstGeom prst="rect">
            <a:avLst/>
          </a:prstGeom>
          <a:noFill/>
        </p:spPr>
        <p:txBody>
          <a:bodyPr wrap="none" rtlCol="0">
            <a:spAutoFit/>
          </a:bodyPr>
          <a:lstStyle/>
          <a:p>
            <a:pPr algn="ctr"/>
            <a:r>
              <a:rPr lang="en-US" sz="1200" dirty="0" smtClean="0"/>
              <a:t>Protected</a:t>
            </a:r>
          </a:p>
          <a:p>
            <a:pPr algn="ctr"/>
            <a:r>
              <a:rPr lang="en-US" sz="1200" dirty="0" smtClean="0"/>
              <a:t>Network</a:t>
            </a:r>
            <a:endParaRPr lang="en-US" sz="1200" dirty="0"/>
          </a:p>
        </p:txBody>
      </p:sp>
      <p:pic>
        <p:nvPicPr>
          <p:cNvPr id="139" name="Picture 138"/>
          <p:cNvPicPr>
            <a:picLocks noChangeAspect="1"/>
          </p:cNvPicPr>
          <p:nvPr/>
        </p:nvPicPr>
        <p:blipFill>
          <a:blip r:embed="rId6"/>
          <a:stretch>
            <a:fillRect/>
          </a:stretch>
        </p:blipFill>
        <p:spPr>
          <a:xfrm>
            <a:off x="4292600" y="3060700"/>
            <a:ext cx="546100" cy="723900"/>
          </a:xfrm>
          <a:prstGeom prst="rect">
            <a:avLst/>
          </a:prstGeom>
        </p:spPr>
      </p:pic>
      <p:grpSp>
        <p:nvGrpSpPr>
          <p:cNvPr id="147" name="Group 146"/>
          <p:cNvGrpSpPr/>
          <p:nvPr/>
        </p:nvGrpSpPr>
        <p:grpSpPr>
          <a:xfrm>
            <a:off x="7252140" y="3991197"/>
            <a:ext cx="520549" cy="458381"/>
            <a:chOff x="993782" y="5169580"/>
            <a:chExt cx="807387" cy="647881"/>
          </a:xfrm>
        </p:grpSpPr>
        <p:pic>
          <p:nvPicPr>
            <p:cNvPr id="140" name="Picture 139"/>
            <p:cNvPicPr>
              <a:picLocks noChangeAspect="1"/>
            </p:cNvPicPr>
            <p:nvPr/>
          </p:nvPicPr>
          <p:blipFill>
            <a:blip r:embed="rId7"/>
            <a:stretch>
              <a:fillRect/>
            </a:stretch>
          </p:blipFill>
          <p:spPr>
            <a:xfrm>
              <a:off x="1137201" y="5169580"/>
              <a:ext cx="286838" cy="343081"/>
            </a:xfrm>
            <a:prstGeom prst="rect">
              <a:avLst/>
            </a:prstGeom>
          </p:spPr>
        </p:pic>
        <p:pic>
          <p:nvPicPr>
            <p:cNvPr id="141" name="Picture 140"/>
            <p:cNvPicPr>
              <a:picLocks noChangeAspect="1"/>
            </p:cNvPicPr>
            <p:nvPr/>
          </p:nvPicPr>
          <p:blipFill>
            <a:blip r:embed="rId7"/>
            <a:stretch>
              <a:fillRect/>
            </a:stretch>
          </p:blipFill>
          <p:spPr>
            <a:xfrm>
              <a:off x="1289601" y="5321980"/>
              <a:ext cx="286838" cy="343081"/>
            </a:xfrm>
            <a:prstGeom prst="rect">
              <a:avLst/>
            </a:prstGeom>
          </p:spPr>
        </p:pic>
        <p:pic>
          <p:nvPicPr>
            <p:cNvPr id="143" name="Picture 142"/>
            <p:cNvPicPr>
              <a:picLocks noChangeAspect="1"/>
            </p:cNvPicPr>
            <p:nvPr/>
          </p:nvPicPr>
          <p:blipFill>
            <a:blip r:embed="rId7"/>
            <a:stretch>
              <a:fillRect/>
            </a:stretch>
          </p:blipFill>
          <p:spPr>
            <a:xfrm>
              <a:off x="1442001" y="5474380"/>
              <a:ext cx="286838" cy="343081"/>
            </a:xfrm>
            <a:prstGeom prst="rect">
              <a:avLst/>
            </a:prstGeom>
          </p:spPr>
        </p:pic>
        <p:pic>
          <p:nvPicPr>
            <p:cNvPr id="144" name="Picture 143"/>
            <p:cNvPicPr>
              <a:picLocks noChangeAspect="1"/>
            </p:cNvPicPr>
            <p:nvPr/>
          </p:nvPicPr>
          <p:blipFill>
            <a:blip r:embed="rId7"/>
            <a:stretch>
              <a:fillRect/>
            </a:stretch>
          </p:blipFill>
          <p:spPr>
            <a:xfrm>
              <a:off x="1155163" y="5445002"/>
              <a:ext cx="286838" cy="343081"/>
            </a:xfrm>
            <a:prstGeom prst="rect">
              <a:avLst/>
            </a:prstGeom>
          </p:spPr>
        </p:pic>
        <p:pic>
          <p:nvPicPr>
            <p:cNvPr id="145" name="Picture 144"/>
            <p:cNvPicPr>
              <a:picLocks noChangeAspect="1"/>
            </p:cNvPicPr>
            <p:nvPr/>
          </p:nvPicPr>
          <p:blipFill>
            <a:blip r:embed="rId7"/>
            <a:stretch>
              <a:fillRect/>
            </a:stretch>
          </p:blipFill>
          <p:spPr>
            <a:xfrm>
              <a:off x="993782" y="5341120"/>
              <a:ext cx="286838" cy="343081"/>
            </a:xfrm>
            <a:prstGeom prst="rect">
              <a:avLst/>
            </a:prstGeom>
          </p:spPr>
        </p:pic>
        <p:pic>
          <p:nvPicPr>
            <p:cNvPr id="146" name="Picture 145"/>
            <p:cNvPicPr>
              <a:picLocks noChangeAspect="1"/>
            </p:cNvPicPr>
            <p:nvPr/>
          </p:nvPicPr>
          <p:blipFill>
            <a:blip r:embed="rId7"/>
            <a:stretch>
              <a:fillRect/>
            </a:stretch>
          </p:blipFill>
          <p:spPr>
            <a:xfrm>
              <a:off x="1514331" y="5284880"/>
              <a:ext cx="286838" cy="343081"/>
            </a:xfrm>
            <a:prstGeom prst="rect">
              <a:avLst/>
            </a:prstGeom>
          </p:spPr>
        </p:pic>
      </p:grpSp>
      <p:sp>
        <p:nvSpPr>
          <p:cNvPr id="149" name="TextBox 148"/>
          <p:cNvSpPr txBox="1"/>
          <p:nvPr/>
        </p:nvSpPr>
        <p:spPr>
          <a:xfrm>
            <a:off x="6854521" y="4359725"/>
            <a:ext cx="1361057" cy="400110"/>
          </a:xfrm>
          <a:prstGeom prst="rect">
            <a:avLst/>
          </a:prstGeom>
          <a:noFill/>
        </p:spPr>
        <p:txBody>
          <a:bodyPr wrap="none" rtlCol="0">
            <a:spAutoFit/>
          </a:bodyPr>
          <a:lstStyle/>
          <a:p>
            <a:pPr algn="ctr"/>
            <a:r>
              <a:rPr lang="en-US" sz="1000" dirty="0" smtClean="0"/>
              <a:t>Doctors, Researchers,</a:t>
            </a:r>
          </a:p>
          <a:p>
            <a:pPr algn="ctr"/>
            <a:r>
              <a:rPr lang="en-US" sz="1000" dirty="0" smtClean="0"/>
              <a:t>Staff, Guests</a:t>
            </a:r>
          </a:p>
        </p:txBody>
      </p:sp>
      <p:cxnSp>
        <p:nvCxnSpPr>
          <p:cNvPr id="148" name="Straight Connector 147"/>
          <p:cNvCxnSpPr/>
          <p:nvPr/>
        </p:nvCxnSpPr>
        <p:spPr>
          <a:xfrm>
            <a:off x="6181432" y="3871917"/>
            <a:ext cx="759904" cy="1467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6849012" y="3763820"/>
            <a:ext cx="1361057" cy="120037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flipH="1" flipV="1">
            <a:off x="4633652" y="2708065"/>
            <a:ext cx="954431" cy="726945"/>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5975651" y="4133148"/>
            <a:ext cx="0" cy="548054"/>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endCxn id="54" idx="3"/>
          </p:cNvCxnSpPr>
          <p:nvPr/>
        </p:nvCxnSpPr>
        <p:spPr>
          <a:xfrm flipH="1">
            <a:off x="6514541" y="4711634"/>
            <a:ext cx="623105" cy="730797"/>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8"/>
          <a:stretch>
            <a:fillRect/>
          </a:stretch>
        </p:blipFill>
        <p:spPr>
          <a:xfrm>
            <a:off x="531108" y="948615"/>
            <a:ext cx="7440030" cy="1327879"/>
          </a:xfrm>
          <a:prstGeom prst="rect">
            <a:avLst/>
          </a:prstGeom>
        </p:spPr>
      </p:pic>
      <p:sp>
        <p:nvSpPr>
          <p:cNvPr id="28" name="TextBox 27"/>
          <p:cNvSpPr txBox="1"/>
          <p:nvPr/>
        </p:nvSpPr>
        <p:spPr>
          <a:xfrm>
            <a:off x="3975384" y="1386062"/>
            <a:ext cx="954107" cy="369332"/>
          </a:xfrm>
          <a:prstGeom prst="rect">
            <a:avLst/>
          </a:prstGeom>
          <a:noFill/>
        </p:spPr>
        <p:txBody>
          <a:bodyPr wrap="none" rtlCol="0">
            <a:spAutoFit/>
          </a:bodyPr>
          <a:lstStyle/>
          <a:p>
            <a:r>
              <a:rPr lang="en-US" dirty="0" smtClean="0"/>
              <a:t>Internet</a:t>
            </a:r>
            <a:endParaRPr lang="en-US" dirty="0"/>
          </a:p>
        </p:txBody>
      </p:sp>
      <p:cxnSp>
        <p:nvCxnSpPr>
          <p:cNvPr id="131" name="Straight Connector 130"/>
          <p:cNvCxnSpPr/>
          <p:nvPr/>
        </p:nvCxnSpPr>
        <p:spPr>
          <a:xfrm flipH="1" flipV="1">
            <a:off x="2088522" y="1327133"/>
            <a:ext cx="1700321" cy="752361"/>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8" idx="0"/>
          </p:cNvCxnSpPr>
          <p:nvPr/>
        </p:nvCxnSpPr>
        <p:spPr>
          <a:xfrm flipH="1" flipV="1">
            <a:off x="4665138" y="2618872"/>
            <a:ext cx="1142477" cy="816138"/>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flipV="1">
            <a:off x="1900527" y="1327133"/>
            <a:ext cx="1888317" cy="854150"/>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pic>
        <p:nvPicPr>
          <p:cNvPr id="3" name="Picture 2" descr="Hack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8270" y="809764"/>
            <a:ext cx="550252" cy="517369"/>
          </a:xfrm>
          <a:prstGeom prst="rect">
            <a:avLst/>
          </a:prstGeom>
        </p:spPr>
      </p:pic>
      <p:cxnSp>
        <p:nvCxnSpPr>
          <p:cNvPr id="137" name="Straight Connector 136"/>
          <p:cNvCxnSpPr/>
          <p:nvPr/>
        </p:nvCxnSpPr>
        <p:spPr>
          <a:xfrm flipV="1">
            <a:off x="5719302" y="4122388"/>
            <a:ext cx="0" cy="558814"/>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rotWithShape="1">
          <a:blip r:embed="rId10"/>
          <a:srcRect l="9654" r="47808" b="36081"/>
          <a:stretch/>
        </p:blipFill>
        <p:spPr>
          <a:xfrm>
            <a:off x="6941336" y="57909"/>
            <a:ext cx="2059604" cy="2207675"/>
          </a:xfrm>
          <a:prstGeom prst="rect">
            <a:avLst/>
          </a:prstGeom>
        </p:spPr>
      </p:pic>
      <p:cxnSp>
        <p:nvCxnSpPr>
          <p:cNvPr id="150" name="Straight Connector 149"/>
          <p:cNvCxnSpPr>
            <a:stCxn id="23" idx="3"/>
            <a:endCxn id="6" idx="1"/>
          </p:cNvCxnSpPr>
          <p:nvPr/>
        </p:nvCxnSpPr>
        <p:spPr>
          <a:xfrm>
            <a:off x="6275126" y="3755629"/>
            <a:ext cx="773208" cy="183982"/>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019837" y="2468562"/>
            <a:ext cx="1121932" cy="966448"/>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5019837" y="1403126"/>
            <a:ext cx="1921500" cy="657899"/>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pic>
        <p:nvPicPr>
          <p:cNvPr id="156" name="Picture 155" descr="splunk_icon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1532" y="5543815"/>
            <a:ext cx="193226" cy="198223"/>
          </a:xfrm>
          <a:prstGeom prst="rect">
            <a:avLst/>
          </a:prstGeom>
        </p:spPr>
      </p:pic>
      <p:pic>
        <p:nvPicPr>
          <p:cNvPr id="158" name="Picture 157" descr="SplunkAndHadoop_Usecase.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74695" y="4573026"/>
            <a:ext cx="989453" cy="268495"/>
          </a:xfrm>
          <a:prstGeom prst="rect">
            <a:avLst/>
          </a:prstGeom>
        </p:spPr>
      </p:pic>
      <p:cxnSp>
        <p:nvCxnSpPr>
          <p:cNvPr id="159" name="Straight Connector 158"/>
          <p:cNvCxnSpPr/>
          <p:nvPr/>
        </p:nvCxnSpPr>
        <p:spPr>
          <a:xfrm>
            <a:off x="4096795" y="4841521"/>
            <a:ext cx="1491288" cy="693176"/>
          </a:xfrm>
          <a:prstGeom prst="line">
            <a:avLst/>
          </a:prstGeom>
          <a:ln>
            <a:solidFill>
              <a:srgbClr val="008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810932" y="3168705"/>
            <a:ext cx="1472296" cy="586924"/>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pic>
        <p:nvPicPr>
          <p:cNvPr id="164" name="Picture 163"/>
          <p:cNvPicPr>
            <a:picLocks noChangeAspect="1"/>
          </p:cNvPicPr>
          <p:nvPr/>
        </p:nvPicPr>
        <p:blipFill>
          <a:blip r:embed="rId13"/>
          <a:stretch>
            <a:fillRect/>
          </a:stretch>
        </p:blipFill>
        <p:spPr>
          <a:xfrm>
            <a:off x="7061115" y="3015385"/>
            <a:ext cx="576106" cy="526010"/>
          </a:xfrm>
          <a:prstGeom prst="rect">
            <a:avLst/>
          </a:prstGeom>
        </p:spPr>
      </p:pic>
      <p:pic>
        <p:nvPicPr>
          <p:cNvPr id="165" name="Picture 164" descr="Duo-Securit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71138" y="3947683"/>
            <a:ext cx="563410" cy="563410"/>
          </a:xfrm>
          <a:prstGeom prst="rect">
            <a:avLst/>
          </a:prstGeom>
        </p:spPr>
      </p:pic>
      <p:sp>
        <p:nvSpPr>
          <p:cNvPr id="59" name="TextBox 58"/>
          <p:cNvSpPr txBox="1"/>
          <p:nvPr/>
        </p:nvSpPr>
        <p:spPr>
          <a:xfrm>
            <a:off x="7772689" y="2284902"/>
            <a:ext cx="1288101" cy="369332"/>
          </a:xfrm>
          <a:prstGeom prst="rect">
            <a:avLst/>
          </a:prstGeom>
          <a:noFill/>
          <a:ln w="28575" cmpd="sng">
            <a:solidFill>
              <a:srgbClr val="C0504D"/>
            </a:solidFill>
          </a:ln>
        </p:spPr>
        <p:txBody>
          <a:bodyPr wrap="square" rtlCol="0">
            <a:spAutoFit/>
          </a:bodyPr>
          <a:lstStyle/>
          <a:p>
            <a:r>
              <a:rPr lang="en-US" dirty="0" smtClean="0">
                <a:solidFill>
                  <a:schemeClr val="accent2"/>
                </a:solidFill>
              </a:rPr>
              <a:t>Fake </a:t>
            </a:r>
            <a:r>
              <a:rPr lang="en-US" dirty="0" err="1" smtClean="0">
                <a:solidFill>
                  <a:schemeClr val="accent2"/>
                </a:solidFill>
              </a:rPr>
              <a:t>NetID</a:t>
            </a:r>
            <a:endParaRPr lang="en-US" dirty="0" smtClean="0">
              <a:solidFill>
                <a:schemeClr val="accent2"/>
              </a:solidFill>
            </a:endParaRPr>
          </a:p>
        </p:txBody>
      </p:sp>
      <p:cxnSp>
        <p:nvCxnSpPr>
          <p:cNvPr id="60" name="Straight Connector 59"/>
          <p:cNvCxnSpPr/>
          <p:nvPr/>
        </p:nvCxnSpPr>
        <p:spPr>
          <a:xfrm>
            <a:off x="7926681" y="1697079"/>
            <a:ext cx="566776" cy="568505"/>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5331463" y="3435010"/>
            <a:ext cx="952304" cy="687377"/>
            <a:chOff x="5743047" y="2392195"/>
            <a:chExt cx="952304" cy="687377"/>
          </a:xfrm>
        </p:grpSpPr>
        <p:sp>
          <p:nvSpPr>
            <p:cNvPr id="98" name="Rectangle 97"/>
            <p:cNvSpPr/>
            <p:nvPr/>
          </p:nvSpPr>
          <p:spPr>
            <a:xfrm>
              <a:off x="5743047" y="2392195"/>
              <a:ext cx="952304" cy="68737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15"/>
            <a:stretch>
              <a:fillRect/>
            </a:stretch>
          </p:blipFill>
          <p:spPr>
            <a:xfrm>
              <a:off x="5780145" y="2450454"/>
              <a:ext cx="464194" cy="526087"/>
            </a:xfrm>
            <a:prstGeom prst="rect">
              <a:avLst/>
            </a:prstGeom>
          </p:spPr>
        </p:pic>
        <p:pic>
          <p:nvPicPr>
            <p:cNvPr id="23" name="Picture 22"/>
            <p:cNvPicPr>
              <a:picLocks noChangeAspect="1"/>
            </p:cNvPicPr>
            <p:nvPr/>
          </p:nvPicPr>
          <p:blipFill>
            <a:blip r:embed="rId15"/>
            <a:stretch>
              <a:fillRect/>
            </a:stretch>
          </p:blipFill>
          <p:spPr>
            <a:xfrm>
              <a:off x="6222516" y="2449770"/>
              <a:ext cx="464194" cy="526087"/>
            </a:xfrm>
            <a:prstGeom prst="rect">
              <a:avLst/>
            </a:prstGeom>
          </p:spPr>
        </p:pic>
      </p:grpSp>
      <p:pic>
        <p:nvPicPr>
          <p:cNvPr id="65" name="Picture 64" descr="risk_cycleviaguardianconsultants.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81753" y="1148663"/>
            <a:ext cx="551002" cy="548416"/>
          </a:xfrm>
          <a:prstGeom prst="rect">
            <a:avLst/>
          </a:prstGeom>
        </p:spPr>
      </p:pic>
      <p:pic>
        <p:nvPicPr>
          <p:cNvPr id="66" name="Picture 65" descr="box-icon.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97748" y="1449748"/>
            <a:ext cx="580913" cy="580913"/>
          </a:xfrm>
          <a:prstGeom prst="rect">
            <a:avLst/>
          </a:prstGeom>
        </p:spPr>
      </p:pic>
      <p:pic>
        <p:nvPicPr>
          <p:cNvPr id="67" name="Picture 66"/>
          <p:cNvPicPr>
            <a:picLocks noChangeAspect="1"/>
          </p:cNvPicPr>
          <p:nvPr/>
        </p:nvPicPr>
        <p:blipFill rotWithShape="1">
          <a:blip r:embed="rId18"/>
          <a:srcRect t="20636" b="36594"/>
          <a:stretch/>
        </p:blipFill>
        <p:spPr>
          <a:xfrm>
            <a:off x="2775315" y="1286934"/>
            <a:ext cx="1104538" cy="293392"/>
          </a:xfrm>
          <a:prstGeom prst="rect">
            <a:avLst/>
          </a:prstGeom>
        </p:spPr>
      </p:pic>
      <p:sp>
        <p:nvSpPr>
          <p:cNvPr id="99" name="Rectangle 98"/>
          <p:cNvSpPr/>
          <p:nvPr/>
        </p:nvSpPr>
        <p:spPr>
          <a:xfrm>
            <a:off x="3823846" y="2061025"/>
            <a:ext cx="1195991" cy="6652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19"/>
          <a:stretch>
            <a:fillRect/>
          </a:stretch>
        </p:blipFill>
        <p:spPr>
          <a:xfrm>
            <a:off x="3788842" y="2201858"/>
            <a:ext cx="663596" cy="470397"/>
          </a:xfrm>
          <a:prstGeom prst="rect">
            <a:avLst/>
          </a:prstGeom>
        </p:spPr>
      </p:pic>
      <p:pic>
        <p:nvPicPr>
          <p:cNvPr id="21" name="Picture 20"/>
          <p:cNvPicPr>
            <a:picLocks noChangeAspect="1"/>
          </p:cNvPicPr>
          <p:nvPr/>
        </p:nvPicPr>
        <p:blipFill>
          <a:blip r:embed="rId19"/>
          <a:stretch>
            <a:fillRect/>
          </a:stretch>
        </p:blipFill>
        <p:spPr>
          <a:xfrm>
            <a:off x="4356241" y="2201189"/>
            <a:ext cx="663596" cy="470397"/>
          </a:xfrm>
          <a:prstGeom prst="rect">
            <a:avLst/>
          </a:prstGeom>
        </p:spPr>
      </p:pic>
      <p:grpSp>
        <p:nvGrpSpPr>
          <p:cNvPr id="75" name="Group 74"/>
          <p:cNvGrpSpPr/>
          <p:nvPr/>
        </p:nvGrpSpPr>
        <p:grpSpPr>
          <a:xfrm>
            <a:off x="73152" y="2424262"/>
            <a:ext cx="2832460" cy="4746105"/>
            <a:chOff x="-97198" y="3757570"/>
            <a:chExt cx="2587145" cy="4520619"/>
          </a:xfrm>
        </p:grpSpPr>
        <p:sp>
          <p:nvSpPr>
            <p:cNvPr id="76" name="Rectangle 75"/>
            <p:cNvSpPr/>
            <p:nvPr/>
          </p:nvSpPr>
          <p:spPr>
            <a:xfrm>
              <a:off x="-97198" y="3757570"/>
              <a:ext cx="2587145" cy="3818593"/>
            </a:xfrm>
            <a:prstGeom prst="rect">
              <a:avLst/>
            </a:prstGeom>
            <a:solidFill>
              <a:schemeClr val="tx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7" name="TextBox 76"/>
            <p:cNvSpPr txBox="1"/>
            <p:nvPr/>
          </p:nvSpPr>
          <p:spPr>
            <a:xfrm>
              <a:off x="-97198" y="4320608"/>
              <a:ext cx="2521679" cy="3957581"/>
            </a:xfrm>
            <a:prstGeom prst="rect">
              <a:avLst/>
            </a:prstGeom>
            <a:noFill/>
          </p:spPr>
          <p:txBody>
            <a:bodyPr wrap="square" rtlCol="0">
              <a:spAutoFit/>
            </a:bodyPr>
            <a:lstStyle/>
            <a:p>
              <a:r>
                <a:rPr lang="en-US" sz="1200" b="1" dirty="0" smtClean="0">
                  <a:solidFill>
                    <a:srgbClr val="FFFFFF"/>
                  </a:solidFill>
                </a:rPr>
                <a:t>Protective Measures:</a:t>
              </a:r>
            </a:p>
            <a:p>
              <a:endParaRPr lang="en-US" sz="1200" dirty="0" smtClean="0">
                <a:solidFill>
                  <a:srgbClr val="FFFFFF"/>
                </a:solidFill>
              </a:endParaRPr>
            </a:p>
            <a:p>
              <a:pPr marL="171450" indent="-171450">
                <a:buFont typeface="Arial"/>
                <a:buChar char="•"/>
              </a:pPr>
              <a:r>
                <a:rPr lang="en-US" sz="1200" dirty="0">
                  <a:solidFill>
                    <a:schemeClr val="bg1"/>
                  </a:solidFill>
                </a:rPr>
                <a:t>Roll-out of </a:t>
              </a:r>
              <a:r>
                <a:rPr lang="en-US" sz="1200" dirty="0" smtClean="0">
                  <a:solidFill>
                    <a:schemeClr val="bg1"/>
                  </a:solidFill>
                </a:rPr>
                <a:t>MFA</a:t>
              </a:r>
            </a:p>
            <a:p>
              <a:pPr marL="171450" indent="-171450">
                <a:buFont typeface="Arial"/>
                <a:buChar char="•"/>
              </a:pPr>
              <a:r>
                <a:rPr lang="en-US" sz="1200" dirty="0" smtClean="0">
                  <a:solidFill>
                    <a:schemeClr val="bg1"/>
                  </a:solidFill>
                </a:rPr>
                <a:t>Auto-lock compromised accounts</a:t>
              </a:r>
              <a:endParaRPr lang="en-US" sz="1200" dirty="0">
                <a:solidFill>
                  <a:schemeClr val="bg1"/>
                </a:solidFill>
              </a:endParaRPr>
            </a:p>
            <a:p>
              <a:pPr marL="171450" indent="-171450">
                <a:buFont typeface="Arial"/>
                <a:buChar char="•"/>
              </a:pPr>
              <a:r>
                <a:rPr lang="en-US" sz="1200" dirty="0">
                  <a:solidFill>
                    <a:schemeClr val="bg1"/>
                  </a:solidFill>
                </a:rPr>
                <a:t>Any compromised account is required to enroll in MFA</a:t>
              </a:r>
            </a:p>
            <a:p>
              <a:pPr marL="171450" indent="-171450">
                <a:buFont typeface="Arial"/>
                <a:buChar char="•"/>
              </a:pPr>
              <a:r>
                <a:rPr lang="en-US" sz="1200" dirty="0">
                  <a:solidFill>
                    <a:schemeClr val="bg1"/>
                  </a:solidFill>
                </a:rPr>
                <a:t>User Awareness &amp; Training</a:t>
              </a:r>
            </a:p>
            <a:p>
              <a:pPr marL="171450" indent="-171450">
                <a:buFont typeface="Arial"/>
                <a:buChar char="•"/>
              </a:pPr>
              <a:r>
                <a:rPr lang="en-US" sz="1200" dirty="0">
                  <a:solidFill>
                    <a:schemeClr val="bg1"/>
                  </a:solidFill>
                </a:rPr>
                <a:t>Free Software made available (Endpoint Protection, </a:t>
              </a:r>
              <a:r>
                <a:rPr lang="en-US" sz="1200" dirty="0" err="1">
                  <a:solidFill>
                    <a:schemeClr val="bg1"/>
                  </a:solidFill>
                </a:rPr>
                <a:t>Lastpass</a:t>
              </a:r>
              <a:r>
                <a:rPr lang="en-US" sz="1200" dirty="0">
                  <a:solidFill>
                    <a:schemeClr val="bg1"/>
                  </a:solidFill>
                </a:rPr>
                <a:t>, MFA)</a:t>
              </a:r>
            </a:p>
            <a:p>
              <a:endParaRPr lang="en-US" sz="1200" dirty="0" smtClean="0">
                <a:solidFill>
                  <a:srgbClr val="FFFFFF"/>
                </a:solidFill>
              </a:endParaRPr>
            </a:p>
            <a:p>
              <a:r>
                <a:rPr lang="en-US" sz="1200" b="1" dirty="0">
                  <a:solidFill>
                    <a:srgbClr val="FFFFFF"/>
                  </a:solidFill>
                </a:rPr>
                <a:t>Detective Measures</a:t>
              </a:r>
              <a:r>
                <a:rPr lang="en-US" sz="1200" b="1" dirty="0" smtClean="0">
                  <a:solidFill>
                    <a:srgbClr val="FFFFFF"/>
                  </a:solidFill>
                </a:rPr>
                <a:t>:</a:t>
              </a:r>
            </a:p>
            <a:p>
              <a:endParaRPr lang="en-US" sz="1200" b="1" dirty="0">
                <a:solidFill>
                  <a:srgbClr val="FFFFFF"/>
                </a:solidFill>
              </a:endParaRPr>
            </a:p>
            <a:p>
              <a:pPr marL="171450" indent="-171450">
                <a:buFont typeface="Arial"/>
                <a:buChar char="•"/>
              </a:pPr>
              <a:r>
                <a:rPr lang="en-US" sz="1200" dirty="0">
                  <a:solidFill>
                    <a:srgbClr val="FFFFFF"/>
                  </a:solidFill>
                </a:rPr>
                <a:t>Monitor user logins from multiple locations</a:t>
              </a:r>
            </a:p>
            <a:p>
              <a:pPr marL="171450" indent="-171450">
                <a:buFont typeface="Arial"/>
                <a:buChar char="•"/>
              </a:pPr>
              <a:r>
                <a:rPr lang="en-US" sz="1200" dirty="0">
                  <a:solidFill>
                    <a:srgbClr val="FFFFFF"/>
                  </a:solidFill>
                </a:rPr>
                <a:t>Monitor multiple logins from a single external source</a:t>
              </a:r>
            </a:p>
            <a:p>
              <a:pPr marL="171450" indent="-171450">
                <a:buFont typeface="Arial"/>
                <a:buChar char="•"/>
              </a:pPr>
              <a:r>
                <a:rPr lang="en-US" sz="1200" dirty="0">
                  <a:solidFill>
                    <a:srgbClr val="FFFFFF"/>
                  </a:solidFill>
                </a:rPr>
                <a:t>Seed Phishing site with fake </a:t>
              </a:r>
              <a:r>
                <a:rPr lang="en-US" sz="1200" dirty="0" err="1">
                  <a:solidFill>
                    <a:srgbClr val="FFFFFF"/>
                  </a:solidFill>
                </a:rPr>
                <a:t>UserID</a:t>
              </a:r>
              <a:r>
                <a:rPr lang="en-US" sz="1200" dirty="0">
                  <a:solidFill>
                    <a:srgbClr val="FFFFFF"/>
                  </a:solidFill>
                </a:rPr>
                <a:t>, monitor for </a:t>
              </a:r>
              <a:r>
                <a:rPr lang="en-US" sz="1200" dirty="0" err="1">
                  <a:solidFill>
                    <a:srgbClr val="FFFFFF"/>
                  </a:solidFill>
                </a:rPr>
                <a:t>intel</a:t>
              </a:r>
              <a:endParaRPr lang="en-US" sz="1200" dirty="0">
                <a:solidFill>
                  <a:srgbClr val="FFFFFF"/>
                </a:solidFill>
              </a:endParaRPr>
            </a:p>
            <a:p>
              <a:endParaRPr lang="en-US" sz="1200" dirty="0" smtClean="0">
                <a:solidFill>
                  <a:srgbClr val="FFFFFF"/>
                </a:solidFill>
              </a:endParaRPr>
            </a:p>
            <a:p>
              <a:endParaRPr lang="en-US" sz="1200" b="1" dirty="0">
                <a:solidFill>
                  <a:srgbClr val="FFFFFF"/>
                </a:solidFill>
              </a:endParaRPr>
            </a:p>
            <a:p>
              <a:pPr marL="171450" indent="-171450">
                <a:buFont typeface="Arial"/>
                <a:buChar char="•"/>
              </a:pPr>
              <a:endParaRPr lang="en-US" sz="1200" dirty="0">
                <a:solidFill>
                  <a:srgbClr val="FFFFFF"/>
                </a:solidFill>
              </a:endParaRPr>
            </a:p>
            <a:p>
              <a:endParaRPr lang="en-US" sz="1200" dirty="0">
                <a:solidFill>
                  <a:srgbClr val="FFFFFF"/>
                </a:solidFill>
              </a:endParaRPr>
            </a:p>
          </p:txBody>
        </p:sp>
        <p:sp>
          <p:nvSpPr>
            <p:cNvPr id="78" name="TextBox 77"/>
            <p:cNvSpPr txBox="1"/>
            <p:nvPr/>
          </p:nvSpPr>
          <p:spPr>
            <a:xfrm>
              <a:off x="54901" y="3868538"/>
              <a:ext cx="2316034" cy="369332"/>
            </a:xfrm>
            <a:prstGeom prst="rect">
              <a:avLst/>
            </a:prstGeom>
            <a:noFill/>
          </p:spPr>
          <p:txBody>
            <a:bodyPr wrap="none" rtlCol="0">
              <a:spAutoFit/>
            </a:bodyPr>
            <a:lstStyle/>
            <a:p>
              <a:r>
                <a:rPr lang="en-US" dirty="0" smtClean="0">
                  <a:solidFill>
                    <a:schemeClr val="bg1"/>
                  </a:solidFill>
                </a:rPr>
                <a:t>Duke Security Controls</a:t>
              </a:r>
              <a:endParaRPr lang="en-US" dirty="0">
                <a:solidFill>
                  <a:schemeClr val="bg1"/>
                </a:solidFill>
              </a:endParaRPr>
            </a:p>
          </p:txBody>
        </p:sp>
      </p:grpSp>
      <p:pic>
        <p:nvPicPr>
          <p:cNvPr id="32" name="Picture 31"/>
          <p:cNvPicPr>
            <a:picLocks noChangeAspect="1"/>
          </p:cNvPicPr>
          <p:nvPr/>
        </p:nvPicPr>
        <p:blipFill>
          <a:blip r:embed="rId20"/>
          <a:stretch>
            <a:fillRect/>
          </a:stretch>
        </p:blipFill>
        <p:spPr>
          <a:xfrm>
            <a:off x="5588083" y="4681202"/>
            <a:ext cx="593349" cy="322104"/>
          </a:xfrm>
          <a:prstGeom prst="rect">
            <a:avLst/>
          </a:prstGeom>
        </p:spPr>
      </p:pic>
      <p:sp>
        <p:nvSpPr>
          <p:cNvPr id="2" name="Title 1"/>
          <p:cNvSpPr>
            <a:spLocks noGrp="1"/>
          </p:cNvSpPr>
          <p:nvPr>
            <p:ph type="title"/>
          </p:nvPr>
        </p:nvSpPr>
        <p:spPr>
          <a:xfrm>
            <a:off x="457200" y="184133"/>
            <a:ext cx="8229600" cy="1143000"/>
          </a:xfrm>
        </p:spPr>
        <p:txBody>
          <a:bodyPr/>
          <a:lstStyle/>
          <a:p>
            <a:r>
              <a:rPr lang="en-US" dirty="0" smtClean="0"/>
              <a:t>Phishing Attack</a:t>
            </a:r>
            <a:endParaRPr lang="en-US" dirty="0"/>
          </a:p>
        </p:txBody>
      </p:sp>
    </p:spTree>
    <p:extLst>
      <p:ext uri="{BB962C8B-B14F-4D97-AF65-F5344CB8AC3E}">
        <p14:creationId xmlns:p14="http://schemas.microsoft.com/office/powerpoint/2010/main" val="162234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9"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par>
                                <p:cTn id="26" presetID="9"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dissolve">
                                      <p:cBhvr>
                                        <p:cTn id="28" dur="500"/>
                                        <p:tgtEl>
                                          <p:spTgt spid="5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dissolve">
                                      <p:cBhvr>
                                        <p:cTn id="31" dur="500"/>
                                        <p:tgtEl>
                                          <p:spTgt spid="95"/>
                                        </p:tgtEl>
                                      </p:cBhvr>
                                    </p:animEffect>
                                  </p:childTnLst>
                                </p:cTn>
                              </p:par>
                              <p:par>
                                <p:cTn id="32" presetID="9"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par>
                                <p:cTn id="35" presetID="9"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dissolve">
                                      <p:cBhvr>
                                        <p:cTn id="37" dur="500"/>
                                        <p:tgtEl>
                                          <p:spTgt spid="14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9"/>
                                        </p:tgtEl>
                                        <p:attrNameLst>
                                          <p:attrName>style.visibility</p:attrName>
                                        </p:attrNameLst>
                                      </p:cBhvr>
                                      <p:to>
                                        <p:strVal val="visible"/>
                                      </p:to>
                                    </p:set>
                                    <p:animEffect transition="in" filter="dissolve">
                                      <p:cBhvr>
                                        <p:cTn id="40" dur="500"/>
                                        <p:tgtEl>
                                          <p:spTgt spid="14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par>
                                <p:cTn id="44" presetID="1" presetClass="entr" presetSubtype="0" fill="hold" nodeType="with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dissolv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dissolve">
                                      <p:cBhvr>
                                        <p:cTn id="55" dur="500"/>
                                        <p:tgtEl>
                                          <p:spTgt spid="117"/>
                                        </p:tgtEl>
                                      </p:cBhvr>
                                    </p:animEffect>
                                  </p:childTnLst>
                                </p:cTn>
                              </p:par>
                              <p:par>
                                <p:cTn id="56" presetID="9" presetClass="entr" presetSubtype="0" fill="hold" nodeType="with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dissolve">
                                      <p:cBhvr>
                                        <p:cTn id="58" dur="500"/>
                                        <p:tgtEl>
                                          <p:spTgt spid="118"/>
                                        </p:tgtEl>
                                      </p:cBhvr>
                                    </p:animEffect>
                                  </p:childTnLst>
                                </p:cTn>
                              </p:par>
                              <p:par>
                                <p:cTn id="59" presetID="9"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animEffect transition="in" filter="dissolve">
                                      <p:cBhvr>
                                        <p:cTn id="61" dur="500"/>
                                        <p:tgtEl>
                                          <p:spTgt spid="120"/>
                                        </p:tgtEl>
                                      </p:cBhvr>
                                    </p:animEffect>
                                  </p:childTnLst>
                                </p:cTn>
                              </p:par>
                              <p:par>
                                <p:cTn id="62" presetID="1" presetClass="exit" presetSubtype="0" fill="hold" nodeType="withEffect">
                                  <p:stCondLst>
                                    <p:cond delay="0"/>
                                  </p:stCondLst>
                                  <p:childTnLst>
                                    <p:set>
                                      <p:cBhvr>
                                        <p:cTn id="63" dur="1" fill="hold">
                                          <p:stCondLst>
                                            <p:cond delay="0"/>
                                          </p:stCondLst>
                                        </p:cTn>
                                        <p:tgtEl>
                                          <p:spTgt spid="11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1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dissolve">
                                      <p:cBhvr>
                                        <p:cTn id="72" dur="500"/>
                                        <p:tgtEl>
                                          <p:spTgt spid="131"/>
                                        </p:tgtEl>
                                      </p:cBhvr>
                                    </p:animEffect>
                                  </p:childTnLst>
                                </p:cTn>
                              </p:par>
                              <p:par>
                                <p:cTn id="73" presetID="9" presetClass="entr" presetSubtype="0" fill="hold" nodeType="with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dissolve">
                                      <p:cBhvr>
                                        <p:cTn id="75" dur="500"/>
                                        <p:tgtEl>
                                          <p:spTgt spid="134"/>
                                        </p:tgtEl>
                                      </p:cBhvr>
                                    </p:animEffect>
                                  </p:childTnLst>
                                </p:cTn>
                              </p:par>
                              <p:par>
                                <p:cTn id="76" presetID="9" presetClass="entr" presetSubtype="0" fill="hold" nodeType="withEffect">
                                  <p:stCondLst>
                                    <p:cond delay="0"/>
                                  </p:stCondLst>
                                  <p:childTnLst>
                                    <p:set>
                                      <p:cBhvr>
                                        <p:cTn id="77" dur="1" fill="hold">
                                          <p:stCondLst>
                                            <p:cond delay="0"/>
                                          </p:stCondLst>
                                        </p:cTn>
                                        <p:tgtEl>
                                          <p:spTgt spid="137"/>
                                        </p:tgtEl>
                                        <p:attrNameLst>
                                          <p:attrName>style.visibility</p:attrName>
                                        </p:attrNameLst>
                                      </p:cBhvr>
                                      <p:to>
                                        <p:strVal val="visible"/>
                                      </p:to>
                                    </p:set>
                                    <p:animEffect transition="in" filter="dissolve">
                                      <p:cBhvr>
                                        <p:cTn id="78" dur="500"/>
                                        <p:tgtEl>
                                          <p:spTgt spid="137"/>
                                        </p:tgtEl>
                                      </p:cBhvr>
                                    </p:animEffect>
                                  </p:childTnLst>
                                </p:cTn>
                              </p:par>
                              <p:par>
                                <p:cTn id="79" presetID="9" presetClass="entr" presetSubtype="0" fill="hold" nodeType="with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dissolve">
                                      <p:cBhvr>
                                        <p:cTn id="81" dur="500"/>
                                        <p:tgtEl>
                                          <p:spTgt spid="129"/>
                                        </p:tgtEl>
                                      </p:cBhvr>
                                    </p:animEffect>
                                  </p:childTnLst>
                                </p:cTn>
                              </p:par>
                            </p:childTnLst>
                          </p:cTn>
                        </p:par>
                      </p:childTnLst>
                    </p:cTn>
                  </p:par>
                  <p:par>
                    <p:cTn id="82" fill="hold">
                      <p:stCondLst>
                        <p:cond delay="indefinite"/>
                      </p:stCondLst>
                      <p:childTnLst>
                        <p:par>
                          <p:cTn id="83" fill="hold">
                            <p:stCondLst>
                              <p:cond delay="0"/>
                            </p:stCondLst>
                            <p:childTnLst>
                              <p:par>
                                <p:cTn id="84" presetID="5" presetClass="entr" presetSubtype="10" fill="hold" nodeType="clickEffect">
                                  <p:stCondLst>
                                    <p:cond delay="0"/>
                                  </p:stCondLst>
                                  <p:childTnLst>
                                    <p:set>
                                      <p:cBhvr>
                                        <p:cTn id="85" dur="1" fill="hold">
                                          <p:stCondLst>
                                            <p:cond delay="0"/>
                                          </p:stCondLst>
                                        </p:cTn>
                                        <p:tgtEl>
                                          <p:spTgt spid="142"/>
                                        </p:tgtEl>
                                        <p:attrNameLst>
                                          <p:attrName>style.visibility</p:attrName>
                                        </p:attrNameLst>
                                      </p:cBhvr>
                                      <p:to>
                                        <p:strVal val="visible"/>
                                      </p:to>
                                    </p:set>
                                    <p:animEffect transition="in" filter="checkerboard(across)">
                                      <p:cBhvr>
                                        <p:cTn id="86" dur="500"/>
                                        <p:tgtEl>
                                          <p:spTgt spid="142"/>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150"/>
                                        </p:tgtEl>
                                        <p:attrNameLst>
                                          <p:attrName>style.visibility</p:attrName>
                                        </p:attrNameLst>
                                      </p:cBhvr>
                                      <p:to>
                                        <p:strVal val="visible"/>
                                      </p:to>
                                    </p:set>
                                    <p:animEffect transition="in" filter="dissolve">
                                      <p:cBhvr>
                                        <p:cTn id="91" dur="500"/>
                                        <p:tgtEl>
                                          <p:spTgt spid="150"/>
                                        </p:tgtEl>
                                      </p:cBhvr>
                                    </p:animEffect>
                                  </p:childTnLst>
                                </p:cTn>
                              </p:par>
                              <p:par>
                                <p:cTn id="92" presetID="9" presetClass="entr" presetSubtype="0" fill="hold" nodeType="withEffect">
                                  <p:stCondLst>
                                    <p:cond delay="0"/>
                                  </p:stCondLst>
                                  <p:childTnLst>
                                    <p:set>
                                      <p:cBhvr>
                                        <p:cTn id="93" dur="1" fill="hold">
                                          <p:stCondLst>
                                            <p:cond delay="0"/>
                                          </p:stCondLst>
                                        </p:cTn>
                                        <p:tgtEl>
                                          <p:spTgt spid="151"/>
                                        </p:tgtEl>
                                        <p:attrNameLst>
                                          <p:attrName>style.visibility</p:attrName>
                                        </p:attrNameLst>
                                      </p:cBhvr>
                                      <p:to>
                                        <p:strVal val="visible"/>
                                      </p:to>
                                    </p:set>
                                    <p:animEffect transition="in" filter="dissolve">
                                      <p:cBhvr>
                                        <p:cTn id="94" dur="500"/>
                                        <p:tgtEl>
                                          <p:spTgt spid="151"/>
                                        </p:tgtEl>
                                      </p:cBhvr>
                                    </p:animEffect>
                                  </p:childTnLst>
                                </p:cTn>
                              </p:par>
                              <p:par>
                                <p:cTn id="95" presetID="9" presetClass="entr" presetSubtype="0" fill="hold" nodeType="withEffect">
                                  <p:stCondLst>
                                    <p:cond delay="0"/>
                                  </p:stCondLst>
                                  <p:childTnLst>
                                    <p:set>
                                      <p:cBhvr>
                                        <p:cTn id="96" dur="1" fill="hold">
                                          <p:stCondLst>
                                            <p:cond delay="0"/>
                                          </p:stCondLst>
                                        </p:cTn>
                                        <p:tgtEl>
                                          <p:spTgt spid="153"/>
                                        </p:tgtEl>
                                        <p:attrNameLst>
                                          <p:attrName>style.visibility</p:attrName>
                                        </p:attrNameLst>
                                      </p:cBhvr>
                                      <p:to>
                                        <p:strVal val="visible"/>
                                      </p:to>
                                    </p:set>
                                    <p:animEffect transition="in" filter="dissolve">
                                      <p:cBhvr>
                                        <p:cTn id="97" dur="500"/>
                                        <p:tgtEl>
                                          <p:spTgt spid="153"/>
                                        </p:tgtEl>
                                      </p:cBhvr>
                                    </p:animEffect>
                                  </p:childTnLst>
                                </p:cTn>
                              </p:par>
                              <p:par>
                                <p:cTn id="98" presetID="9" presetClass="exit" presetSubtype="0" fill="hold" nodeType="withEffect">
                                  <p:stCondLst>
                                    <p:cond delay="0"/>
                                  </p:stCondLst>
                                  <p:childTnLst>
                                    <p:animEffect transition="out" filter="dissolve">
                                      <p:cBhvr>
                                        <p:cTn id="99" dur="500"/>
                                        <p:tgtEl>
                                          <p:spTgt spid="129"/>
                                        </p:tgtEl>
                                      </p:cBhvr>
                                    </p:animEffect>
                                    <p:set>
                                      <p:cBhvr>
                                        <p:cTn id="100" dur="1" fill="hold">
                                          <p:stCondLst>
                                            <p:cond delay="499"/>
                                          </p:stCondLst>
                                        </p:cTn>
                                        <p:tgtEl>
                                          <p:spTgt spid="129"/>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137"/>
                                        </p:tgtEl>
                                      </p:cBhvr>
                                    </p:animEffect>
                                    <p:set>
                                      <p:cBhvr>
                                        <p:cTn id="103" dur="1" fill="hold">
                                          <p:stCondLst>
                                            <p:cond delay="499"/>
                                          </p:stCondLst>
                                        </p:cTn>
                                        <p:tgtEl>
                                          <p:spTgt spid="137"/>
                                        </p:tgtEl>
                                        <p:attrNameLst>
                                          <p:attrName>style.visibility</p:attrName>
                                        </p:attrNameLst>
                                      </p:cBhvr>
                                      <p:to>
                                        <p:strVal val="hidden"/>
                                      </p:to>
                                    </p:set>
                                  </p:childTnLst>
                                </p:cTn>
                              </p:par>
                              <p:par>
                                <p:cTn id="104" presetID="9" presetClass="exit" presetSubtype="0" fill="hold" nodeType="withEffect">
                                  <p:stCondLst>
                                    <p:cond delay="0"/>
                                  </p:stCondLst>
                                  <p:childTnLst>
                                    <p:animEffect transition="out" filter="dissolve">
                                      <p:cBhvr>
                                        <p:cTn id="105" dur="500"/>
                                        <p:tgtEl>
                                          <p:spTgt spid="150"/>
                                        </p:tgtEl>
                                      </p:cBhvr>
                                    </p:animEffect>
                                    <p:set>
                                      <p:cBhvr>
                                        <p:cTn id="106" dur="1" fill="hold">
                                          <p:stCondLst>
                                            <p:cond delay="499"/>
                                          </p:stCondLst>
                                        </p:cTn>
                                        <p:tgtEl>
                                          <p:spTgt spid="150"/>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151"/>
                                        </p:tgtEl>
                                      </p:cBhvr>
                                    </p:animEffect>
                                    <p:set>
                                      <p:cBhvr>
                                        <p:cTn id="109" dur="1" fill="hold">
                                          <p:stCondLst>
                                            <p:cond delay="499"/>
                                          </p:stCondLst>
                                        </p:cTn>
                                        <p:tgtEl>
                                          <p:spTgt spid="151"/>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134"/>
                                        </p:tgtEl>
                                      </p:cBhvr>
                                    </p:animEffect>
                                    <p:set>
                                      <p:cBhvr>
                                        <p:cTn id="112" dur="1" fill="hold">
                                          <p:stCondLst>
                                            <p:cond delay="499"/>
                                          </p:stCondLst>
                                        </p:cTn>
                                        <p:tgtEl>
                                          <p:spTgt spid="134"/>
                                        </p:tgtEl>
                                        <p:attrNameLst>
                                          <p:attrName>style.visibility</p:attrName>
                                        </p:attrNameLst>
                                      </p:cBhvr>
                                      <p:to>
                                        <p:strVal val="hidden"/>
                                      </p:to>
                                    </p:set>
                                  </p:childTnLst>
                                </p:cTn>
                              </p:par>
                              <p:par>
                                <p:cTn id="113" presetID="9" presetClass="exit" presetSubtype="0" fill="hold" nodeType="withEffect">
                                  <p:stCondLst>
                                    <p:cond delay="0"/>
                                  </p:stCondLst>
                                  <p:childTnLst>
                                    <p:animEffect transition="out" filter="dissolve">
                                      <p:cBhvr>
                                        <p:cTn id="114" dur="500"/>
                                        <p:tgtEl>
                                          <p:spTgt spid="153"/>
                                        </p:tgtEl>
                                      </p:cBhvr>
                                    </p:animEffect>
                                    <p:set>
                                      <p:cBhvr>
                                        <p:cTn id="115" dur="1" fill="hold">
                                          <p:stCondLst>
                                            <p:cond delay="499"/>
                                          </p:stCondLst>
                                        </p:cTn>
                                        <p:tgtEl>
                                          <p:spTgt spid="15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nodeType="clickEffect">
                                  <p:stCondLst>
                                    <p:cond delay="0"/>
                                  </p:stCondLst>
                                  <p:childTnLst>
                                    <p:set>
                                      <p:cBhvr>
                                        <p:cTn id="119" dur="1" fill="hold">
                                          <p:stCondLst>
                                            <p:cond delay="0"/>
                                          </p:stCondLst>
                                        </p:cTn>
                                        <p:tgtEl>
                                          <p:spTgt spid="156"/>
                                        </p:tgtEl>
                                        <p:attrNameLst>
                                          <p:attrName>style.visibility</p:attrName>
                                        </p:attrNameLst>
                                      </p:cBhvr>
                                      <p:to>
                                        <p:strVal val="visible"/>
                                      </p:to>
                                    </p:set>
                                    <p:animEffect transition="in" filter="dissolve">
                                      <p:cBhvr>
                                        <p:cTn id="120" dur="500"/>
                                        <p:tgtEl>
                                          <p:spTgt spid="156"/>
                                        </p:tgtEl>
                                      </p:cBhvr>
                                    </p:animEffect>
                                  </p:childTnLst>
                                </p:cTn>
                              </p:par>
                              <p:par>
                                <p:cTn id="121" presetID="9" presetClass="entr" presetSubtype="0" fill="hold" nodeType="withEffect">
                                  <p:stCondLst>
                                    <p:cond delay="0"/>
                                  </p:stCondLst>
                                  <p:childTnLst>
                                    <p:set>
                                      <p:cBhvr>
                                        <p:cTn id="122" dur="1" fill="hold">
                                          <p:stCondLst>
                                            <p:cond delay="0"/>
                                          </p:stCondLst>
                                        </p:cTn>
                                        <p:tgtEl>
                                          <p:spTgt spid="158"/>
                                        </p:tgtEl>
                                        <p:attrNameLst>
                                          <p:attrName>style.visibility</p:attrName>
                                        </p:attrNameLst>
                                      </p:cBhvr>
                                      <p:to>
                                        <p:strVal val="visible"/>
                                      </p:to>
                                    </p:set>
                                    <p:animEffect transition="in" filter="dissolve">
                                      <p:cBhvr>
                                        <p:cTn id="123" dur="500"/>
                                        <p:tgtEl>
                                          <p:spTgt spid="158"/>
                                        </p:tgtEl>
                                      </p:cBhvr>
                                    </p:animEffect>
                                  </p:childTnLst>
                                </p:cTn>
                              </p:par>
                              <p:par>
                                <p:cTn id="124" presetID="9" presetClass="entr" presetSubtype="0" fill="hold" nodeType="withEffect">
                                  <p:stCondLst>
                                    <p:cond delay="0"/>
                                  </p:stCondLst>
                                  <p:childTnLst>
                                    <p:set>
                                      <p:cBhvr>
                                        <p:cTn id="125" dur="1" fill="hold">
                                          <p:stCondLst>
                                            <p:cond delay="0"/>
                                          </p:stCondLst>
                                        </p:cTn>
                                        <p:tgtEl>
                                          <p:spTgt spid="159"/>
                                        </p:tgtEl>
                                        <p:attrNameLst>
                                          <p:attrName>style.visibility</p:attrName>
                                        </p:attrNameLst>
                                      </p:cBhvr>
                                      <p:to>
                                        <p:strVal val="visible"/>
                                      </p:to>
                                    </p:set>
                                    <p:animEffect transition="in" filter="dissolve">
                                      <p:cBhvr>
                                        <p:cTn id="126" dur="500"/>
                                        <p:tgtEl>
                                          <p:spTgt spid="159"/>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dissolve">
                                      <p:cBhvr>
                                        <p:cTn id="129" dur="500"/>
                                        <p:tgtEl>
                                          <p:spTgt spid="59"/>
                                        </p:tgtEl>
                                      </p:cBhvr>
                                    </p:animEffect>
                                  </p:childTnLst>
                                </p:cTn>
                              </p:par>
                              <p:par>
                                <p:cTn id="130" presetID="9" presetClass="entr" presetSubtype="0" fill="hold"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dissolve">
                                      <p:cBhvr>
                                        <p:cTn id="132" dur="500"/>
                                        <p:tgtEl>
                                          <p:spTgt spid="60"/>
                                        </p:tgtEl>
                                      </p:cBhvr>
                                    </p:animEffect>
                                  </p:childTnLst>
                                </p:cTn>
                              </p:par>
                              <p:par>
                                <p:cTn id="133" presetID="9" presetClass="entr" presetSubtype="0" fill="hold" nodeType="withEffect">
                                  <p:stCondLst>
                                    <p:cond delay="0"/>
                                  </p:stCondLst>
                                  <p:childTnLst>
                                    <p:set>
                                      <p:cBhvr>
                                        <p:cTn id="134" dur="1" fill="hold">
                                          <p:stCondLst>
                                            <p:cond delay="0"/>
                                          </p:stCondLst>
                                        </p:cTn>
                                        <p:tgtEl>
                                          <p:spTgt spid="164"/>
                                        </p:tgtEl>
                                        <p:attrNameLst>
                                          <p:attrName>style.visibility</p:attrName>
                                        </p:attrNameLst>
                                      </p:cBhvr>
                                      <p:to>
                                        <p:strVal val="visible"/>
                                      </p:to>
                                    </p:set>
                                    <p:animEffect transition="in" filter="dissolve">
                                      <p:cBhvr>
                                        <p:cTn id="135" dur="500"/>
                                        <p:tgtEl>
                                          <p:spTgt spid="164"/>
                                        </p:tgtEl>
                                      </p:cBhvr>
                                    </p:animEffect>
                                  </p:childTnLst>
                                </p:cTn>
                              </p:par>
                              <p:par>
                                <p:cTn id="136" presetID="9" presetClass="entr" presetSubtype="0" fill="hold" nodeType="withEffect">
                                  <p:stCondLst>
                                    <p:cond delay="0"/>
                                  </p:stCondLst>
                                  <p:childTnLst>
                                    <p:set>
                                      <p:cBhvr>
                                        <p:cTn id="137" dur="1" fill="hold">
                                          <p:stCondLst>
                                            <p:cond delay="0"/>
                                          </p:stCondLst>
                                        </p:cTn>
                                        <p:tgtEl>
                                          <p:spTgt spid="163"/>
                                        </p:tgtEl>
                                        <p:attrNameLst>
                                          <p:attrName>style.visibility</p:attrName>
                                        </p:attrNameLst>
                                      </p:cBhvr>
                                      <p:to>
                                        <p:strVal val="visible"/>
                                      </p:to>
                                    </p:set>
                                    <p:animEffect transition="in" filter="dissolve">
                                      <p:cBhvr>
                                        <p:cTn id="138" dur="500"/>
                                        <p:tgtEl>
                                          <p:spTgt spid="163"/>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165"/>
                                        </p:tgtEl>
                                        <p:attrNameLst>
                                          <p:attrName>style.visibility</p:attrName>
                                        </p:attrNameLst>
                                      </p:cBhvr>
                                      <p:to>
                                        <p:strVal val="visible"/>
                                      </p:to>
                                    </p:set>
                                    <p:animEffect transition="in" filter="dissolve">
                                      <p:cBhvr>
                                        <p:cTn id="143" dur="500"/>
                                        <p:tgtEl>
                                          <p:spTgt spid="165"/>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ntr" presetSubtype="0" fill="hold" nodeType="click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dissolve">
                                      <p:cBhvr>
                                        <p:cTn id="148" dur="500"/>
                                        <p:tgtEl>
                                          <p:spTgt spid="65"/>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49" grpId="0"/>
      <p:bldP spid="6" grpId="0" animBg="1"/>
      <p:bldP spid="28" grpId="0"/>
      <p:bldP spid="59" grpId="0" animBg="1"/>
      <p:bldP spid="9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838"/>
            <a:ext cx="8229600" cy="1143000"/>
          </a:xfrm>
        </p:spPr>
        <p:txBody>
          <a:bodyPr/>
          <a:lstStyle/>
          <a:p>
            <a:r>
              <a:rPr lang="en-US" dirty="0" smtClean="0"/>
              <a:t>Weighing the Costs</a:t>
            </a:r>
            <a:endParaRPr lang="en-US" dirty="0"/>
          </a:p>
        </p:txBody>
      </p:sp>
      <p:sp>
        <p:nvSpPr>
          <p:cNvPr id="3" name="Text Placeholder 2"/>
          <p:cNvSpPr>
            <a:spLocks noGrp="1"/>
          </p:cNvSpPr>
          <p:nvPr>
            <p:ph type="body" idx="1"/>
          </p:nvPr>
        </p:nvSpPr>
        <p:spPr/>
        <p:txBody>
          <a:bodyPr>
            <a:normAutofit/>
          </a:bodyPr>
          <a:lstStyle/>
          <a:p>
            <a:r>
              <a:rPr lang="en-US" dirty="0" smtClean="0"/>
              <a:t>Before the Incident</a:t>
            </a:r>
            <a:endParaRPr lang="en-US" dirty="0"/>
          </a:p>
        </p:txBody>
      </p:sp>
      <p:sp>
        <p:nvSpPr>
          <p:cNvPr id="4" name="Content Placeholder 3"/>
          <p:cNvSpPr>
            <a:spLocks noGrp="1"/>
          </p:cNvSpPr>
          <p:nvPr>
            <p:ph sz="half" idx="2"/>
          </p:nvPr>
        </p:nvSpPr>
        <p:spPr>
          <a:xfrm>
            <a:off x="457200" y="2485835"/>
            <a:ext cx="4040188" cy="3640328"/>
          </a:xfrm>
        </p:spPr>
        <p:txBody>
          <a:bodyPr/>
          <a:lstStyle/>
          <a:p>
            <a:r>
              <a:rPr lang="en-US" dirty="0" smtClean="0"/>
              <a:t>IR Tools</a:t>
            </a:r>
          </a:p>
          <a:p>
            <a:r>
              <a:rPr lang="en-US" dirty="0" smtClean="0"/>
              <a:t>Trained, experienced staff</a:t>
            </a:r>
          </a:p>
          <a:p>
            <a:r>
              <a:rPr lang="en-US" dirty="0"/>
              <a:t>Regular Risk Assessment and Audits</a:t>
            </a:r>
          </a:p>
          <a:p>
            <a:endParaRPr lang="en-US" dirty="0" smtClean="0"/>
          </a:p>
        </p:txBody>
      </p:sp>
      <p:sp>
        <p:nvSpPr>
          <p:cNvPr id="5" name="Text Placeholder 4"/>
          <p:cNvSpPr>
            <a:spLocks noGrp="1"/>
          </p:cNvSpPr>
          <p:nvPr>
            <p:ph type="body" sz="quarter" idx="3"/>
          </p:nvPr>
        </p:nvSpPr>
        <p:spPr/>
        <p:txBody>
          <a:bodyPr>
            <a:normAutofit/>
          </a:bodyPr>
          <a:lstStyle/>
          <a:p>
            <a:r>
              <a:rPr lang="en-US" dirty="0" smtClean="0"/>
              <a:t>After the Incident</a:t>
            </a:r>
            <a:endParaRPr lang="en-US" dirty="0"/>
          </a:p>
        </p:txBody>
      </p:sp>
      <p:sp>
        <p:nvSpPr>
          <p:cNvPr id="6" name="Content Placeholder 5"/>
          <p:cNvSpPr>
            <a:spLocks noGrp="1"/>
          </p:cNvSpPr>
          <p:nvPr>
            <p:ph sz="quarter" idx="4"/>
          </p:nvPr>
        </p:nvSpPr>
        <p:spPr>
          <a:xfrm>
            <a:off x="4645025" y="2485835"/>
            <a:ext cx="4041775" cy="3640328"/>
          </a:xfrm>
        </p:spPr>
        <p:txBody>
          <a:bodyPr>
            <a:normAutofit/>
          </a:bodyPr>
          <a:lstStyle/>
          <a:p>
            <a:r>
              <a:rPr lang="en-US" dirty="0" smtClean="0"/>
              <a:t>Third-party Consultants and Investigative Teams</a:t>
            </a:r>
          </a:p>
          <a:p>
            <a:r>
              <a:rPr lang="en-US" dirty="0"/>
              <a:t>Technical &amp; Awareness </a:t>
            </a:r>
            <a:r>
              <a:rPr lang="en-US" dirty="0" smtClean="0"/>
              <a:t>Training</a:t>
            </a:r>
          </a:p>
          <a:p>
            <a:r>
              <a:rPr lang="en-US" dirty="0" smtClean="0"/>
              <a:t>Recovery/Replacement of damaged assets</a:t>
            </a:r>
          </a:p>
          <a:p>
            <a:pPr marL="0" indent="0">
              <a:buNone/>
            </a:pPr>
            <a:endParaRPr lang="en-US" dirty="0"/>
          </a:p>
        </p:txBody>
      </p:sp>
    </p:spTree>
    <p:extLst>
      <p:ext uri="{BB962C8B-B14F-4D97-AF65-F5344CB8AC3E}">
        <p14:creationId xmlns:p14="http://schemas.microsoft.com/office/powerpoint/2010/main" val="3310439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328"/>
            <a:ext cx="8229600" cy="1143000"/>
          </a:xfrm>
        </p:spPr>
        <p:txBody>
          <a:bodyPr/>
          <a:lstStyle/>
          <a:p>
            <a:r>
              <a:rPr lang="en-US" dirty="0" smtClean="0"/>
              <a:t>Indirect Costs</a:t>
            </a:r>
            <a:endParaRPr lang="en-US" dirty="0"/>
          </a:p>
        </p:txBody>
      </p:sp>
      <p:sp>
        <p:nvSpPr>
          <p:cNvPr id="3" name="Text Placeholder 2"/>
          <p:cNvSpPr>
            <a:spLocks noGrp="1"/>
          </p:cNvSpPr>
          <p:nvPr>
            <p:ph type="body" idx="1"/>
          </p:nvPr>
        </p:nvSpPr>
        <p:spPr/>
        <p:txBody>
          <a:bodyPr>
            <a:normAutofit/>
          </a:bodyPr>
          <a:lstStyle/>
          <a:p>
            <a:r>
              <a:rPr lang="en-US" dirty="0" smtClean="0"/>
              <a:t>Intangible Costs</a:t>
            </a:r>
            <a:endParaRPr lang="en-US" dirty="0"/>
          </a:p>
        </p:txBody>
      </p:sp>
      <p:sp>
        <p:nvSpPr>
          <p:cNvPr id="4" name="Content Placeholder 3"/>
          <p:cNvSpPr>
            <a:spLocks noGrp="1"/>
          </p:cNvSpPr>
          <p:nvPr>
            <p:ph sz="half" idx="2"/>
          </p:nvPr>
        </p:nvSpPr>
        <p:spPr/>
        <p:txBody>
          <a:bodyPr/>
          <a:lstStyle/>
          <a:p>
            <a:r>
              <a:rPr lang="en-US" dirty="0" smtClean="0"/>
              <a:t>Damage to Corporate Brand or reputation</a:t>
            </a:r>
          </a:p>
          <a:p>
            <a:r>
              <a:rPr lang="en-US" dirty="0" smtClean="0"/>
              <a:t>Loss of future customers/clients/investors</a:t>
            </a:r>
            <a:endParaRPr lang="en-US" dirty="0"/>
          </a:p>
        </p:txBody>
      </p:sp>
      <p:sp>
        <p:nvSpPr>
          <p:cNvPr id="5" name="Text Placeholder 4"/>
          <p:cNvSpPr>
            <a:spLocks noGrp="1"/>
          </p:cNvSpPr>
          <p:nvPr>
            <p:ph type="body" sz="quarter" idx="3"/>
          </p:nvPr>
        </p:nvSpPr>
        <p:spPr/>
        <p:txBody>
          <a:bodyPr>
            <a:normAutofit/>
          </a:bodyPr>
          <a:lstStyle/>
          <a:p>
            <a:r>
              <a:rPr lang="en-US" dirty="0" smtClean="0"/>
              <a:t>Tangible Costs</a:t>
            </a:r>
            <a:endParaRPr lang="en-US" dirty="0"/>
          </a:p>
        </p:txBody>
      </p:sp>
      <p:sp>
        <p:nvSpPr>
          <p:cNvPr id="6" name="Content Placeholder 5"/>
          <p:cNvSpPr>
            <a:spLocks noGrp="1"/>
          </p:cNvSpPr>
          <p:nvPr>
            <p:ph sz="quarter" idx="4"/>
          </p:nvPr>
        </p:nvSpPr>
        <p:spPr/>
        <p:txBody>
          <a:bodyPr>
            <a:normAutofit/>
          </a:bodyPr>
          <a:lstStyle/>
          <a:p>
            <a:r>
              <a:rPr lang="en-US" dirty="0" smtClean="0"/>
              <a:t>Regulatory fines</a:t>
            </a:r>
          </a:p>
          <a:p>
            <a:r>
              <a:rPr lang="en-US" dirty="0" smtClean="0"/>
              <a:t>Loss of Revenue (Sales, productivity, etc.)</a:t>
            </a:r>
          </a:p>
          <a:p>
            <a:r>
              <a:rPr lang="en-US" dirty="0" smtClean="0"/>
              <a:t>Legal fees</a:t>
            </a:r>
          </a:p>
          <a:p>
            <a:r>
              <a:rPr lang="en-US" dirty="0" smtClean="0"/>
              <a:t>Identity Protection Services</a:t>
            </a:r>
            <a:endParaRPr lang="en-US" dirty="0"/>
          </a:p>
        </p:txBody>
      </p:sp>
    </p:spTree>
    <p:extLst>
      <p:ext uri="{BB962C8B-B14F-4D97-AF65-F5344CB8AC3E}">
        <p14:creationId xmlns:p14="http://schemas.microsoft.com/office/powerpoint/2010/main" val="393498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953"/>
            <a:ext cx="8229600" cy="1143000"/>
          </a:xfrm>
        </p:spPr>
        <p:txBody>
          <a:bodyPr>
            <a:normAutofit/>
          </a:bodyPr>
          <a:lstStyle/>
          <a:p>
            <a:r>
              <a:rPr lang="en-US" dirty="0" smtClean="0"/>
              <a:t>Security Focus Areas</a:t>
            </a:r>
            <a:endParaRPr lang="en-US" dirty="0"/>
          </a:p>
        </p:txBody>
      </p:sp>
      <p:sp>
        <p:nvSpPr>
          <p:cNvPr id="3" name="Content Placeholder 2"/>
          <p:cNvSpPr>
            <a:spLocks noGrp="1"/>
          </p:cNvSpPr>
          <p:nvPr>
            <p:ph idx="1"/>
          </p:nvPr>
        </p:nvSpPr>
        <p:spPr/>
        <p:txBody>
          <a:bodyPr/>
          <a:lstStyle/>
          <a:p>
            <a:r>
              <a:rPr lang="en-US" dirty="0" smtClean="0"/>
              <a:t>Network Security</a:t>
            </a:r>
          </a:p>
          <a:p>
            <a:r>
              <a:rPr lang="en-US" dirty="0" smtClean="0"/>
              <a:t>System Security</a:t>
            </a:r>
          </a:p>
          <a:p>
            <a:r>
              <a:rPr lang="en-US" dirty="0" smtClean="0"/>
              <a:t>End User &amp; Account Protection</a:t>
            </a:r>
          </a:p>
          <a:p>
            <a:r>
              <a:rPr lang="en-US" dirty="0" smtClean="0"/>
              <a:t>Logging &amp; Analysis</a:t>
            </a:r>
          </a:p>
          <a:p>
            <a:r>
              <a:rPr lang="en-US" dirty="0" smtClean="0"/>
              <a:t>Risk &amp; Governance</a:t>
            </a:r>
          </a:p>
          <a:p>
            <a:pPr marL="0" indent="0">
              <a:buNone/>
            </a:pPr>
            <a:endParaRPr lang="en-US" dirty="0" smtClean="0"/>
          </a:p>
          <a:p>
            <a:endParaRPr lang="en-US" dirty="0"/>
          </a:p>
        </p:txBody>
      </p:sp>
    </p:spTree>
    <p:extLst>
      <p:ext uri="{BB962C8B-B14F-4D97-AF65-F5344CB8AC3E}">
        <p14:creationId xmlns:p14="http://schemas.microsoft.com/office/powerpoint/2010/main" val="886245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40" y="638567"/>
            <a:ext cx="8229600" cy="1143000"/>
          </a:xfrm>
        </p:spPr>
        <p:txBody>
          <a:bodyPr>
            <a:normAutofit fontScale="90000"/>
          </a:bodyPr>
          <a:lstStyle/>
          <a:p>
            <a:r>
              <a:rPr lang="en-US" dirty="0" smtClean="0"/>
              <a:t>Security Defenses and Techniques:</a:t>
            </a:r>
            <a:br>
              <a:rPr lang="en-US" dirty="0" smtClean="0"/>
            </a:br>
            <a:r>
              <a:rPr lang="en-US" dirty="0" smtClean="0"/>
              <a:t>Network Security</a:t>
            </a:r>
            <a:endParaRPr lang="en-US" dirty="0"/>
          </a:p>
        </p:txBody>
      </p:sp>
      <p:pic>
        <p:nvPicPr>
          <p:cNvPr id="10" name="Content Placeholder 3" descr="cif_overview.png"/>
          <p:cNvPicPr>
            <a:picLocks noChangeAspect="1"/>
          </p:cNvPicPr>
          <p:nvPr/>
        </p:nvPicPr>
        <p:blipFill>
          <a:blip r:embed="rId3">
            <a:extLst>
              <a:ext uri="{28A0092B-C50C-407E-A947-70E740481C1C}">
                <a14:useLocalDpi xmlns:a14="http://schemas.microsoft.com/office/drawing/2010/main" val="0"/>
              </a:ext>
            </a:extLst>
          </a:blip>
          <a:srcRect l="-3729" r="-3729"/>
          <a:stretch>
            <a:fillRect/>
          </a:stretch>
        </p:blipFill>
        <p:spPr>
          <a:xfrm>
            <a:off x="3639551" y="2012986"/>
            <a:ext cx="5697373" cy="4273030"/>
          </a:xfrm>
          <a:prstGeom prst="rect">
            <a:avLst/>
          </a:prstGeom>
        </p:spPr>
      </p:pic>
      <p:sp>
        <p:nvSpPr>
          <p:cNvPr id="3" name="Content Placeholder 2"/>
          <p:cNvSpPr>
            <a:spLocks noGrp="1"/>
          </p:cNvSpPr>
          <p:nvPr>
            <p:ph idx="1"/>
          </p:nvPr>
        </p:nvSpPr>
        <p:spPr>
          <a:xfrm>
            <a:off x="432540" y="2012986"/>
            <a:ext cx="3918207" cy="4444780"/>
          </a:xfrm>
        </p:spPr>
        <p:txBody>
          <a:bodyPr/>
          <a:lstStyle/>
          <a:p>
            <a:r>
              <a:rPr lang="en-US" dirty="0" smtClean="0"/>
              <a:t>NGFW</a:t>
            </a:r>
          </a:p>
          <a:p>
            <a:r>
              <a:rPr lang="en-US" dirty="0" smtClean="0"/>
              <a:t>VRF Technology</a:t>
            </a:r>
          </a:p>
          <a:p>
            <a:r>
              <a:rPr lang="en-US" dirty="0" smtClean="0"/>
              <a:t>IPS/IDS utilizing CIF</a:t>
            </a:r>
          </a:p>
          <a:p>
            <a:r>
              <a:rPr lang="en-US" dirty="0" smtClean="0"/>
              <a:t>Managed Security Services &amp; Threat Defense</a:t>
            </a:r>
            <a:endParaRPr lang="en-US" dirty="0"/>
          </a:p>
        </p:txBody>
      </p:sp>
    </p:spTree>
    <p:extLst>
      <p:ext uri="{BB962C8B-B14F-4D97-AF65-F5344CB8AC3E}">
        <p14:creationId xmlns:p14="http://schemas.microsoft.com/office/powerpoint/2010/main" val="880313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625"/>
            <a:ext cx="8229600" cy="1143000"/>
          </a:xfrm>
        </p:spPr>
        <p:txBody>
          <a:bodyPr>
            <a:normAutofit fontScale="90000"/>
          </a:bodyPr>
          <a:lstStyle/>
          <a:p>
            <a:r>
              <a:rPr lang="en-US" dirty="0" smtClean="0"/>
              <a:t>Security Defenses and Techniques:</a:t>
            </a:r>
            <a:br>
              <a:rPr lang="en-US" dirty="0" smtClean="0"/>
            </a:br>
            <a:r>
              <a:rPr lang="en-US" dirty="0" smtClean="0"/>
              <a:t>Systems Security</a:t>
            </a:r>
            <a:endParaRPr lang="en-US" dirty="0"/>
          </a:p>
        </p:txBody>
      </p:sp>
      <p:sp>
        <p:nvSpPr>
          <p:cNvPr id="10" name="Content Placeholder 9"/>
          <p:cNvSpPr>
            <a:spLocks noGrp="1"/>
          </p:cNvSpPr>
          <p:nvPr>
            <p:ph idx="1"/>
          </p:nvPr>
        </p:nvSpPr>
        <p:spPr>
          <a:xfrm>
            <a:off x="457200" y="2593915"/>
            <a:ext cx="8229600" cy="3532248"/>
          </a:xfrm>
        </p:spPr>
        <p:txBody>
          <a:bodyPr/>
          <a:lstStyle/>
          <a:p>
            <a:r>
              <a:rPr lang="en-US" dirty="0" smtClean="0"/>
              <a:t>Automated </a:t>
            </a:r>
            <a:r>
              <a:rPr lang="en-US" dirty="0"/>
              <a:t>Patching (IEM)</a:t>
            </a:r>
          </a:p>
          <a:p>
            <a:r>
              <a:rPr lang="en-US" dirty="0"/>
              <a:t>Data Loss Prevention (DLP)</a:t>
            </a:r>
          </a:p>
          <a:p>
            <a:r>
              <a:rPr lang="en-US" dirty="0"/>
              <a:t>Mobile Device </a:t>
            </a:r>
            <a:r>
              <a:rPr lang="en-US" dirty="0" smtClean="0"/>
              <a:t>Management</a:t>
            </a:r>
          </a:p>
          <a:p>
            <a:r>
              <a:rPr lang="en-US" dirty="0" smtClean="0"/>
              <a:t>Web Application Security</a:t>
            </a:r>
          </a:p>
          <a:p>
            <a:r>
              <a:rPr lang="en-US" dirty="0" smtClean="0"/>
              <a:t>Reduced Administrative Rights</a:t>
            </a:r>
            <a:endParaRPr lang="en-US" dirty="0"/>
          </a:p>
          <a:p>
            <a:endParaRPr lang="en-US" dirty="0"/>
          </a:p>
        </p:txBody>
      </p:sp>
      <p:grpSp>
        <p:nvGrpSpPr>
          <p:cNvPr id="15" name="Group 14"/>
          <p:cNvGrpSpPr/>
          <p:nvPr/>
        </p:nvGrpSpPr>
        <p:grpSpPr>
          <a:xfrm>
            <a:off x="6066725" y="4689320"/>
            <a:ext cx="2775179" cy="1775797"/>
            <a:chOff x="5930899" y="3587736"/>
            <a:chExt cx="2619698" cy="1440969"/>
          </a:xfrm>
        </p:grpSpPr>
        <p:pic>
          <p:nvPicPr>
            <p:cNvPr id="16" name="Picture 15" descr="pho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490" y="3587736"/>
              <a:ext cx="699176" cy="918916"/>
            </a:xfrm>
            <a:prstGeom prst="rect">
              <a:avLst/>
            </a:prstGeom>
          </p:spPr>
        </p:pic>
        <p:pic>
          <p:nvPicPr>
            <p:cNvPr id="17" name="Picture 16" descr="747_NpAdvH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5706" y="4215266"/>
              <a:ext cx="794891" cy="813439"/>
            </a:xfrm>
            <a:prstGeom prst="rect">
              <a:avLst/>
            </a:prstGeom>
          </p:spPr>
        </p:pic>
        <p:pic>
          <p:nvPicPr>
            <p:cNvPr id="18" name="Picture 17" descr="burp-suite.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899" y="4518962"/>
              <a:ext cx="1662039" cy="460565"/>
            </a:xfrm>
            <a:prstGeom prst="rect">
              <a:avLst/>
            </a:prstGeom>
          </p:spPr>
        </p:pic>
      </p:grpSp>
    </p:spTree>
    <p:extLst>
      <p:ext uri="{BB962C8B-B14F-4D97-AF65-F5344CB8AC3E}">
        <p14:creationId xmlns:p14="http://schemas.microsoft.com/office/powerpoint/2010/main" val="2888722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89933" y="862732"/>
            <a:ext cx="3327426" cy="5563456"/>
          </a:xfrm>
          <a:prstGeom prst="rect">
            <a:avLst/>
          </a:prstGeom>
        </p:spPr>
      </p:pic>
      <p:sp>
        <p:nvSpPr>
          <p:cNvPr id="2" name="Title 1"/>
          <p:cNvSpPr>
            <a:spLocks noGrp="1"/>
          </p:cNvSpPr>
          <p:nvPr>
            <p:ph type="title"/>
          </p:nvPr>
        </p:nvSpPr>
        <p:spPr>
          <a:xfrm>
            <a:off x="914400" y="503155"/>
            <a:ext cx="8229600" cy="1143000"/>
          </a:xfrm>
        </p:spPr>
        <p:txBody>
          <a:bodyPr>
            <a:normAutofit/>
          </a:bodyPr>
          <a:lstStyle/>
          <a:p>
            <a:pPr algn="ctr"/>
            <a:r>
              <a:rPr lang="en-US" dirty="0" smtClean="0"/>
              <a:t>Incident Response</a:t>
            </a:r>
            <a:endParaRPr lang="en-US" dirty="0"/>
          </a:p>
        </p:txBody>
      </p:sp>
      <p:sp>
        <p:nvSpPr>
          <p:cNvPr id="3" name="Content Placeholder 2"/>
          <p:cNvSpPr>
            <a:spLocks noGrp="1"/>
          </p:cNvSpPr>
          <p:nvPr>
            <p:ph idx="1"/>
          </p:nvPr>
        </p:nvSpPr>
        <p:spPr>
          <a:xfrm>
            <a:off x="3533343" y="1646155"/>
            <a:ext cx="4911646" cy="4780033"/>
          </a:xfrm>
        </p:spPr>
        <p:txBody>
          <a:bodyPr anchor="t"/>
          <a:lstStyle/>
          <a:p>
            <a:pPr marL="0" indent="0" algn="ctr">
              <a:buNone/>
            </a:pPr>
            <a:r>
              <a:rPr lang="en-US" dirty="0" smtClean="0"/>
              <a:t>What is the most importance component of an Incident Response Program?</a:t>
            </a:r>
          </a:p>
          <a:p>
            <a:pPr marL="0" indent="0" algn="ctr">
              <a:buNone/>
            </a:pPr>
            <a:endParaRPr lang="en-US" dirty="0" smtClean="0"/>
          </a:p>
          <a:p>
            <a:pPr marL="0" indent="0" algn="ctr">
              <a:buNone/>
            </a:pPr>
            <a:r>
              <a:rPr lang="en-US" dirty="0" smtClean="0"/>
              <a:t>Tools?    Processes?</a:t>
            </a:r>
          </a:p>
          <a:p>
            <a:pPr marL="0" indent="0" algn="ctr">
              <a:buNone/>
            </a:pPr>
            <a:r>
              <a:rPr lang="en-US" dirty="0" smtClean="0"/>
              <a:t>Governance?   Policy?</a:t>
            </a:r>
          </a:p>
          <a:p>
            <a:pPr marL="0" indent="0" algn="ctr">
              <a:buNone/>
            </a:pPr>
            <a:r>
              <a:rPr lang="en-US" dirty="0" smtClean="0"/>
              <a:t>Experience?</a:t>
            </a:r>
            <a:endParaRPr lang="en-US" dirty="0"/>
          </a:p>
        </p:txBody>
      </p:sp>
    </p:spTree>
    <p:extLst>
      <p:ext uri="{BB962C8B-B14F-4D97-AF65-F5344CB8AC3E}">
        <p14:creationId xmlns:p14="http://schemas.microsoft.com/office/powerpoint/2010/main" val="1767422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625"/>
            <a:ext cx="8229600" cy="1143000"/>
          </a:xfrm>
        </p:spPr>
        <p:txBody>
          <a:bodyPr>
            <a:normAutofit fontScale="90000"/>
          </a:bodyPr>
          <a:lstStyle/>
          <a:p>
            <a:r>
              <a:rPr lang="en-US" dirty="0" smtClean="0"/>
              <a:t>Security Defenses and Techniques:</a:t>
            </a:r>
            <a:br>
              <a:rPr lang="en-US" dirty="0" smtClean="0"/>
            </a:br>
            <a:r>
              <a:rPr lang="en-US" dirty="0" smtClean="0"/>
              <a:t>End User and Account Protection</a:t>
            </a:r>
            <a:endParaRPr lang="en-US" dirty="0"/>
          </a:p>
        </p:txBody>
      </p:sp>
      <p:sp>
        <p:nvSpPr>
          <p:cNvPr id="10" name="Content Placeholder 9"/>
          <p:cNvSpPr>
            <a:spLocks noGrp="1"/>
          </p:cNvSpPr>
          <p:nvPr>
            <p:ph idx="1"/>
          </p:nvPr>
        </p:nvSpPr>
        <p:spPr>
          <a:xfrm>
            <a:off x="457200" y="2276422"/>
            <a:ext cx="6730991" cy="4018607"/>
          </a:xfrm>
        </p:spPr>
        <p:txBody>
          <a:bodyPr>
            <a:normAutofit fontScale="92500" lnSpcReduction="10000"/>
          </a:bodyPr>
          <a:lstStyle/>
          <a:p>
            <a:r>
              <a:rPr lang="en-US" dirty="0" smtClean="0"/>
              <a:t>Whole Disk Encryption</a:t>
            </a:r>
          </a:p>
          <a:p>
            <a:r>
              <a:rPr lang="en-US" dirty="0" smtClean="0"/>
              <a:t>Spam Filtering</a:t>
            </a:r>
          </a:p>
          <a:p>
            <a:r>
              <a:rPr lang="en-US" dirty="0"/>
              <a:t>Endpoint Protection – it’s not just Anti-virus </a:t>
            </a:r>
            <a:r>
              <a:rPr lang="en-US" dirty="0" smtClean="0"/>
              <a:t>anymore</a:t>
            </a:r>
          </a:p>
          <a:p>
            <a:r>
              <a:rPr lang="en-US" dirty="0"/>
              <a:t>Identity and Access </a:t>
            </a:r>
            <a:r>
              <a:rPr lang="en-US" dirty="0" err="1"/>
              <a:t>Mgt</a:t>
            </a:r>
            <a:r>
              <a:rPr lang="en-US" dirty="0"/>
              <a:t> (IAM</a:t>
            </a:r>
            <a:r>
              <a:rPr lang="en-US" dirty="0" smtClean="0"/>
              <a:t>)</a:t>
            </a:r>
            <a:endParaRPr lang="en-US" dirty="0"/>
          </a:p>
          <a:p>
            <a:r>
              <a:rPr lang="en-US" dirty="0"/>
              <a:t>Secure Sign On </a:t>
            </a:r>
            <a:r>
              <a:rPr lang="en-US" dirty="0" smtClean="0"/>
              <a:t>Service</a:t>
            </a:r>
            <a:endParaRPr lang="en-US" dirty="0"/>
          </a:p>
          <a:p>
            <a:r>
              <a:rPr lang="en-US" dirty="0"/>
              <a:t>Multifactor authentication (MFA</a:t>
            </a:r>
            <a:r>
              <a:rPr lang="en-US" dirty="0" smtClean="0"/>
              <a:t>)</a:t>
            </a:r>
            <a:endParaRPr lang="en-US" dirty="0"/>
          </a:p>
          <a:p>
            <a:r>
              <a:rPr lang="en-US" dirty="0"/>
              <a:t>Password Escrow</a:t>
            </a:r>
          </a:p>
          <a:p>
            <a:endParaRPr lang="en-US" dirty="0"/>
          </a:p>
          <a:p>
            <a:endParaRPr lang="en-US" dirty="0"/>
          </a:p>
          <a:p>
            <a:endParaRPr lang="en-US" dirty="0"/>
          </a:p>
        </p:txBody>
      </p:sp>
      <p:pic>
        <p:nvPicPr>
          <p:cNvPr id="4" name="Picture 3" descr="Duo-Secur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988" y="4902716"/>
            <a:ext cx="683381" cy="683381"/>
          </a:xfrm>
          <a:prstGeom prst="rect">
            <a:avLst/>
          </a:prstGeom>
        </p:spPr>
      </p:pic>
      <p:pic>
        <p:nvPicPr>
          <p:cNvPr id="5" name="Picture 4" descr="shibbolet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670" y="4285726"/>
            <a:ext cx="1784130" cy="616990"/>
          </a:xfrm>
          <a:prstGeom prst="rect">
            <a:avLst/>
          </a:prstGeom>
        </p:spPr>
      </p:pic>
      <p:pic>
        <p:nvPicPr>
          <p:cNvPr id="6" name="Picture 5" descr="Unknown.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739" y="5628973"/>
            <a:ext cx="2054639" cy="511377"/>
          </a:xfrm>
          <a:prstGeom prst="rect">
            <a:avLst/>
          </a:prstGeom>
        </p:spPr>
      </p:pic>
      <p:pic>
        <p:nvPicPr>
          <p:cNvPr id="7" name="Picture 6" descr="ur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2550" y="3575999"/>
            <a:ext cx="873284" cy="873284"/>
          </a:xfrm>
          <a:prstGeom prst="rect">
            <a:avLst/>
          </a:prstGeom>
        </p:spPr>
      </p:pic>
      <p:pic>
        <p:nvPicPr>
          <p:cNvPr id="8" name="Picture 7"/>
          <p:cNvPicPr>
            <a:picLocks noChangeAspect="1"/>
          </p:cNvPicPr>
          <p:nvPr/>
        </p:nvPicPr>
        <p:blipFill>
          <a:blip r:embed="rId7"/>
          <a:stretch>
            <a:fillRect/>
          </a:stretch>
        </p:blipFill>
        <p:spPr>
          <a:xfrm>
            <a:off x="6850400" y="3040631"/>
            <a:ext cx="683978" cy="683978"/>
          </a:xfrm>
          <a:prstGeom prst="rect">
            <a:avLst/>
          </a:prstGeom>
        </p:spPr>
      </p:pic>
      <p:pic>
        <p:nvPicPr>
          <p:cNvPr id="11" name="Picture 10"/>
          <p:cNvPicPr>
            <a:picLocks noChangeAspect="1"/>
          </p:cNvPicPr>
          <p:nvPr/>
        </p:nvPicPr>
        <p:blipFill>
          <a:blip r:embed="rId8"/>
          <a:stretch>
            <a:fillRect/>
          </a:stretch>
        </p:blipFill>
        <p:spPr>
          <a:xfrm>
            <a:off x="5583184" y="2370408"/>
            <a:ext cx="624486" cy="689937"/>
          </a:xfrm>
          <a:prstGeom prst="rect">
            <a:avLst/>
          </a:prstGeom>
        </p:spPr>
      </p:pic>
      <p:pic>
        <p:nvPicPr>
          <p:cNvPr id="15" name="Picture 14"/>
          <p:cNvPicPr>
            <a:picLocks noChangeAspect="1"/>
          </p:cNvPicPr>
          <p:nvPr/>
        </p:nvPicPr>
        <p:blipFill>
          <a:blip r:embed="rId9"/>
          <a:stretch>
            <a:fillRect/>
          </a:stretch>
        </p:blipFill>
        <p:spPr>
          <a:xfrm>
            <a:off x="7627741" y="2112274"/>
            <a:ext cx="938628" cy="619276"/>
          </a:xfrm>
          <a:prstGeom prst="rect">
            <a:avLst/>
          </a:prstGeom>
        </p:spPr>
      </p:pic>
    </p:spTree>
    <p:extLst>
      <p:ext uri="{BB962C8B-B14F-4D97-AF65-F5344CB8AC3E}">
        <p14:creationId xmlns:p14="http://schemas.microsoft.com/office/powerpoint/2010/main" val="729414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625"/>
            <a:ext cx="8229600" cy="1143000"/>
          </a:xfrm>
        </p:spPr>
        <p:txBody>
          <a:bodyPr>
            <a:normAutofit fontScale="90000"/>
          </a:bodyPr>
          <a:lstStyle/>
          <a:p>
            <a:r>
              <a:rPr lang="en-US" dirty="0" smtClean="0"/>
              <a:t>Security Defenses and Techniques:</a:t>
            </a:r>
            <a:br>
              <a:rPr lang="en-US" dirty="0" smtClean="0"/>
            </a:br>
            <a:r>
              <a:rPr lang="en-US" dirty="0" smtClean="0"/>
              <a:t>The Incident Response </a:t>
            </a:r>
            <a:r>
              <a:rPr lang="en-US" dirty="0" err="1" smtClean="0"/>
              <a:t>Toolbag</a:t>
            </a:r>
            <a:endParaRPr lang="en-US" dirty="0"/>
          </a:p>
        </p:txBody>
      </p:sp>
      <p:sp>
        <p:nvSpPr>
          <p:cNvPr id="10" name="Content Placeholder 9"/>
          <p:cNvSpPr>
            <a:spLocks noGrp="1"/>
          </p:cNvSpPr>
          <p:nvPr>
            <p:ph idx="1"/>
          </p:nvPr>
        </p:nvSpPr>
        <p:spPr>
          <a:xfrm>
            <a:off x="457200" y="2229146"/>
            <a:ext cx="8229600" cy="3897017"/>
          </a:xfrm>
        </p:spPr>
        <p:txBody>
          <a:bodyPr>
            <a:normAutofit lnSpcReduction="10000"/>
          </a:bodyPr>
          <a:lstStyle/>
          <a:p>
            <a:r>
              <a:rPr lang="en-US" dirty="0" smtClean="0"/>
              <a:t>Security Information  &amp; Event Management (SIEM)</a:t>
            </a:r>
            <a:endParaRPr lang="en-US" dirty="0"/>
          </a:p>
          <a:p>
            <a:r>
              <a:rPr lang="en-US" dirty="0" smtClean="0"/>
              <a:t>Threat &amp; Intel Feeds</a:t>
            </a:r>
            <a:endParaRPr lang="en-US" dirty="0"/>
          </a:p>
          <a:p>
            <a:r>
              <a:rPr lang="en-US" dirty="0" err="1"/>
              <a:t>NetFlow</a:t>
            </a:r>
            <a:r>
              <a:rPr lang="en-US" dirty="0"/>
              <a:t> </a:t>
            </a:r>
            <a:r>
              <a:rPr lang="en-US" dirty="0" smtClean="0"/>
              <a:t>Analysis</a:t>
            </a:r>
          </a:p>
          <a:p>
            <a:r>
              <a:rPr lang="en-US" dirty="0" smtClean="0"/>
              <a:t>Log </a:t>
            </a:r>
            <a:r>
              <a:rPr lang="en-US" dirty="0"/>
              <a:t>Correlation and Analysis</a:t>
            </a:r>
          </a:p>
          <a:p>
            <a:r>
              <a:rPr lang="en-US" dirty="0" smtClean="0"/>
              <a:t>Forensics</a:t>
            </a:r>
          </a:p>
          <a:p>
            <a:r>
              <a:rPr lang="en-US" dirty="0" smtClean="0"/>
              <a:t>Open Source Toolkits</a:t>
            </a:r>
            <a:endParaRPr lang="en-US" dirty="0"/>
          </a:p>
        </p:txBody>
      </p:sp>
      <p:pic>
        <p:nvPicPr>
          <p:cNvPr id="8" name="Picture 7" descr="SplunkAndHadoop_Useca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191" y="5021300"/>
            <a:ext cx="1337029" cy="362812"/>
          </a:xfrm>
          <a:prstGeom prst="rect">
            <a:avLst/>
          </a:prstGeom>
        </p:spPr>
      </p:pic>
      <p:pic>
        <p:nvPicPr>
          <p:cNvPr id="9" name="Picture 8" descr="netflowauditor-super-vision-600x43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296" y="3323454"/>
            <a:ext cx="1559924" cy="1117946"/>
          </a:xfrm>
          <a:prstGeom prst="rect">
            <a:avLst/>
          </a:prstGeom>
        </p:spPr>
      </p:pic>
    </p:spTree>
    <p:extLst>
      <p:ext uri="{BB962C8B-B14F-4D97-AF65-F5344CB8AC3E}">
        <p14:creationId xmlns:p14="http://schemas.microsoft.com/office/powerpoint/2010/main" val="2142298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625"/>
            <a:ext cx="8229600" cy="1143000"/>
          </a:xfrm>
        </p:spPr>
        <p:txBody>
          <a:bodyPr>
            <a:normAutofit fontScale="90000"/>
          </a:bodyPr>
          <a:lstStyle/>
          <a:p>
            <a:r>
              <a:rPr lang="en-US" dirty="0" smtClean="0"/>
              <a:t>Security Defenses and Techniques:</a:t>
            </a:r>
            <a:br>
              <a:rPr lang="en-US" dirty="0" smtClean="0"/>
            </a:br>
            <a:r>
              <a:rPr lang="en-US" dirty="0" smtClean="0"/>
              <a:t>Risk &amp; Governance</a:t>
            </a:r>
            <a:endParaRPr lang="en-US" dirty="0"/>
          </a:p>
        </p:txBody>
      </p:sp>
      <p:sp>
        <p:nvSpPr>
          <p:cNvPr id="10" name="Content Placeholder 9"/>
          <p:cNvSpPr>
            <a:spLocks noGrp="1"/>
          </p:cNvSpPr>
          <p:nvPr>
            <p:ph idx="1"/>
          </p:nvPr>
        </p:nvSpPr>
        <p:spPr>
          <a:xfrm>
            <a:off x="457200" y="2229146"/>
            <a:ext cx="8229600" cy="3897017"/>
          </a:xfrm>
        </p:spPr>
        <p:txBody>
          <a:bodyPr>
            <a:normAutofit/>
          </a:bodyPr>
          <a:lstStyle/>
          <a:p>
            <a:r>
              <a:rPr lang="en-US" dirty="0"/>
              <a:t>Risk </a:t>
            </a:r>
            <a:r>
              <a:rPr lang="en-US" dirty="0" smtClean="0"/>
              <a:t>assessments, vulnerability scanning &amp; penetration testing</a:t>
            </a:r>
            <a:endParaRPr lang="en-US" dirty="0"/>
          </a:p>
          <a:p>
            <a:r>
              <a:rPr lang="en-US" dirty="0" smtClean="0"/>
              <a:t>Compliance audits</a:t>
            </a:r>
            <a:endParaRPr lang="en-US" dirty="0"/>
          </a:p>
          <a:p>
            <a:r>
              <a:rPr lang="en-US" dirty="0"/>
              <a:t>Policy updates</a:t>
            </a:r>
          </a:p>
          <a:p>
            <a:r>
              <a:rPr lang="en-US" dirty="0"/>
              <a:t>Awareness, training and outreach</a:t>
            </a:r>
          </a:p>
        </p:txBody>
      </p:sp>
      <p:pic>
        <p:nvPicPr>
          <p:cNvPr id="6" name="Picture 5" descr="url-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93" y="3627445"/>
            <a:ext cx="858543" cy="847146"/>
          </a:xfrm>
          <a:prstGeom prst="rect">
            <a:avLst/>
          </a:prstGeom>
        </p:spPr>
      </p:pic>
      <p:pic>
        <p:nvPicPr>
          <p:cNvPr id="7" name="Picture 6" descr="ur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757" y="4890610"/>
            <a:ext cx="2085443" cy="1235553"/>
          </a:xfrm>
          <a:prstGeom prst="rect">
            <a:avLst/>
          </a:prstGeom>
        </p:spPr>
      </p:pic>
      <p:pic>
        <p:nvPicPr>
          <p:cNvPr id="11" name="Picture 10" descr="imag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712" y="2803336"/>
            <a:ext cx="1262037" cy="1256428"/>
          </a:xfrm>
          <a:prstGeom prst="rect">
            <a:avLst/>
          </a:prstGeom>
        </p:spPr>
      </p:pic>
    </p:spTree>
    <p:extLst>
      <p:ext uri="{BB962C8B-B14F-4D97-AF65-F5344CB8AC3E}">
        <p14:creationId xmlns:p14="http://schemas.microsoft.com/office/powerpoint/2010/main" val="1456341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to the Organization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312451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547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lead to Incidents…</a:t>
            </a:r>
            <a:endParaRPr lang="en-US" dirty="0"/>
          </a:p>
        </p:txBody>
      </p:sp>
      <p:pic>
        <p:nvPicPr>
          <p:cNvPr id="5" name="Picture 4" descr="heartbl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07179"/>
            <a:ext cx="3044695" cy="3687563"/>
          </a:xfrm>
          <a:prstGeom prst="rect">
            <a:avLst/>
          </a:prstGeom>
        </p:spPr>
      </p:pic>
      <p:pic>
        <p:nvPicPr>
          <p:cNvPr id="6" name="Picture 5" descr="windows_xp-100154667-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37" y="4191727"/>
            <a:ext cx="3596641" cy="2406029"/>
          </a:xfrm>
          <a:prstGeom prst="rect">
            <a:avLst/>
          </a:prstGeom>
        </p:spPr>
      </p:pic>
      <p:pic>
        <p:nvPicPr>
          <p:cNvPr id="7" name="Picture 6" descr="Havij SQ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706" y="1340710"/>
            <a:ext cx="3569571" cy="3924937"/>
          </a:xfrm>
          <a:prstGeom prst="rect">
            <a:avLst/>
          </a:prstGeom>
        </p:spPr>
      </p:pic>
      <p:pic>
        <p:nvPicPr>
          <p:cNvPr id="9" name="Picture 8" descr="cryptowall-thm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682" y="1247415"/>
            <a:ext cx="5396426" cy="4375256"/>
          </a:xfrm>
          <a:prstGeom prst="rect">
            <a:avLst/>
          </a:prstGeom>
        </p:spPr>
      </p:pic>
    </p:spTree>
    <p:extLst>
      <p:ext uri="{BB962C8B-B14F-4D97-AF65-F5344CB8AC3E}">
        <p14:creationId xmlns:p14="http://schemas.microsoft.com/office/powerpoint/2010/main" val="180107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3">
            <a:extLst>
              <a:ext uri="{BEBA8EAE-BF5A-486C-A8C5-ECC9F3942E4B}">
                <a14:imgProps xmlns:a14="http://schemas.microsoft.com/office/drawing/2010/main">
                  <a14:imgLayer r:embed="rId4">
                    <a14:imgEffect>
                      <a14:artisticCutout trans="40000" numberOfShades="4"/>
                    </a14:imgEffect>
                    <a14:imgEffect>
                      <a14:colorTemperature colorTemp="8022"/>
                    </a14:imgEffect>
                    <a14:imgEffect>
                      <a14:saturation sat="117000"/>
                    </a14:imgEffect>
                    <a14:imgEffect>
                      <a14:brightnessContrast bright="9000"/>
                    </a14:imgEffect>
                  </a14:imgLayer>
                </a14:imgProps>
              </a:ext>
            </a:extLst>
          </a:blip>
          <a:srcRect l="21946" r="21946"/>
          <a:stretch>
            <a:fillRect/>
          </a:stretch>
        </p:blipFill>
        <p:spPr>
          <a:xfrm>
            <a:off x="1954438" y="764269"/>
            <a:ext cx="5266675" cy="4013094"/>
          </a:xfrm>
        </p:spPr>
      </p:pic>
      <p:sp>
        <p:nvSpPr>
          <p:cNvPr id="4" name="Text Placeholder 3"/>
          <p:cNvSpPr>
            <a:spLocks noGrp="1"/>
          </p:cNvSpPr>
          <p:nvPr>
            <p:ph type="body" sz="half" idx="2"/>
          </p:nvPr>
        </p:nvSpPr>
        <p:spPr>
          <a:xfrm>
            <a:off x="912236" y="5278177"/>
            <a:ext cx="7665781" cy="911067"/>
          </a:xfrm>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sz="4800" dirty="0" smtClean="0">
                <a:solidFill>
                  <a:srgbClr val="CD0000"/>
                </a:solidFill>
                <a:latin typeface="Arial Rounded MT Bold"/>
                <a:cs typeface="Arial Rounded MT Bold"/>
              </a:rPr>
              <a:t>A Breach is imminent!</a:t>
            </a:r>
            <a:endParaRPr lang="en-US" sz="4800" dirty="0">
              <a:solidFill>
                <a:srgbClr val="CD0000"/>
              </a:solidFill>
              <a:latin typeface="Arial Rounded MT Bold"/>
              <a:cs typeface="Arial Rounded MT Bold"/>
            </a:endParaRPr>
          </a:p>
        </p:txBody>
      </p:sp>
      <p:sp>
        <p:nvSpPr>
          <p:cNvPr id="6" name="Oval Callout 5"/>
          <p:cNvSpPr/>
          <p:nvPr/>
        </p:nvSpPr>
        <p:spPr>
          <a:xfrm>
            <a:off x="2148406" y="1529384"/>
            <a:ext cx="2418123" cy="1066317"/>
          </a:xfrm>
          <a:prstGeom prst="wedgeEllipseCallout">
            <a:avLst>
              <a:gd name="adj1" fmla="val -24560"/>
              <a:gd name="adj2" fmla="val 7515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Callout 7"/>
          <p:cNvSpPr/>
          <p:nvPr/>
        </p:nvSpPr>
        <p:spPr>
          <a:xfrm flipH="1">
            <a:off x="4299559" y="1201203"/>
            <a:ext cx="1982561" cy="993007"/>
          </a:xfrm>
          <a:prstGeom prst="wedgeEllipseCallout">
            <a:avLst>
              <a:gd name="adj1" fmla="val -22348"/>
              <a:gd name="adj2" fmla="val 119462"/>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schemeClr val="tx1">
                    <a:lumMod val="65000"/>
                    <a:lumOff val="35000"/>
                  </a:schemeClr>
                </a:solidFill>
                <a:latin typeface="Comic Sans MS"/>
              </a:rPr>
              <a:t>We’re loosing visibility!</a:t>
            </a:r>
            <a:endParaRPr lang="en-US" dirty="0">
              <a:solidFill>
                <a:schemeClr val="tx1">
                  <a:lumMod val="65000"/>
                  <a:lumOff val="35000"/>
                </a:schemeClr>
              </a:solidFill>
            </a:endParaRPr>
          </a:p>
        </p:txBody>
      </p:sp>
      <p:sp>
        <p:nvSpPr>
          <p:cNvPr id="7" name="TextBox 6"/>
          <p:cNvSpPr txBox="1"/>
          <p:nvPr/>
        </p:nvSpPr>
        <p:spPr>
          <a:xfrm>
            <a:off x="2148406" y="1771020"/>
            <a:ext cx="2418123" cy="523220"/>
          </a:xfrm>
          <a:prstGeom prst="rect">
            <a:avLst/>
          </a:prstGeom>
          <a:noFill/>
        </p:spPr>
        <p:txBody>
          <a:bodyPr wrap="square" rtlCol="0">
            <a:spAutoFit/>
          </a:bodyPr>
          <a:lstStyle/>
          <a:p>
            <a:pPr algn="ctr"/>
            <a:r>
              <a:rPr lang="en-US" sz="1400" dirty="0" smtClean="0">
                <a:solidFill>
                  <a:srgbClr val="404040"/>
                </a:solidFill>
                <a:latin typeface="Comic Sans MS"/>
              </a:rPr>
              <a:t>Our attack surface is increasing!</a:t>
            </a:r>
            <a:endParaRPr lang="en-US" dirty="0">
              <a:solidFill>
                <a:srgbClr val="404040"/>
              </a:solidFill>
            </a:endParaRPr>
          </a:p>
        </p:txBody>
      </p:sp>
      <p:sp>
        <p:nvSpPr>
          <p:cNvPr id="9" name="Oval Callout 8"/>
          <p:cNvSpPr/>
          <p:nvPr/>
        </p:nvSpPr>
        <p:spPr>
          <a:xfrm rot="563111" flipH="1">
            <a:off x="3702657" y="2270786"/>
            <a:ext cx="2062001" cy="993006"/>
          </a:xfrm>
          <a:prstGeom prst="wedgeEllipseCallout">
            <a:avLst>
              <a:gd name="adj1" fmla="val -15183"/>
              <a:gd name="adj2" fmla="val 68222"/>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srgbClr val="404040"/>
                </a:solidFill>
                <a:latin typeface="Comic Sans MS"/>
              </a:rPr>
              <a:t>My controls aren’t working!!</a:t>
            </a:r>
            <a:endParaRPr lang="en-US" dirty="0">
              <a:solidFill>
                <a:srgbClr val="404040"/>
              </a:solidFill>
            </a:endParaRPr>
          </a:p>
        </p:txBody>
      </p:sp>
    </p:spTree>
    <p:extLst>
      <p:ext uri="{BB962C8B-B14F-4D97-AF65-F5344CB8AC3E}">
        <p14:creationId xmlns:p14="http://schemas.microsoft.com/office/powerpoint/2010/main" val="43260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World’s Largest Data Breaches</a:t>
            </a:r>
            <a:endParaRPr lang="en-US" dirty="0"/>
          </a:p>
        </p:txBody>
      </p:sp>
      <p:pic>
        <p:nvPicPr>
          <p:cNvPr id="5" name="Picture 4" descr="data_breach_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164" y="1417638"/>
            <a:ext cx="4393193" cy="4183577"/>
          </a:xfrm>
          <a:prstGeom prst="rect">
            <a:avLst/>
          </a:prstGeom>
        </p:spPr>
      </p:pic>
      <p:sp>
        <p:nvSpPr>
          <p:cNvPr id="6" name="TextBox 5"/>
          <p:cNvSpPr txBox="1"/>
          <p:nvPr/>
        </p:nvSpPr>
        <p:spPr>
          <a:xfrm>
            <a:off x="2268661" y="6411544"/>
            <a:ext cx="6418139" cy="276999"/>
          </a:xfrm>
          <a:prstGeom prst="rect">
            <a:avLst/>
          </a:prstGeom>
          <a:noFill/>
        </p:spPr>
        <p:txBody>
          <a:bodyPr wrap="square" rtlCol="0">
            <a:spAutoFit/>
          </a:bodyPr>
          <a:lstStyle/>
          <a:p>
            <a:r>
              <a:rPr lang="en-US" sz="1200" dirty="0"/>
              <a:t>http://</a:t>
            </a:r>
            <a:r>
              <a:rPr lang="en-US" sz="1200" dirty="0" err="1"/>
              <a:t>www.informationisbeautiful.net</a:t>
            </a:r>
            <a:r>
              <a:rPr lang="en-US" sz="1200" dirty="0"/>
              <a:t>/visualizations/worlds-biggest-data-breaches-hacks/</a:t>
            </a:r>
          </a:p>
        </p:txBody>
      </p:sp>
      <p:pic>
        <p:nvPicPr>
          <p:cNvPr id="9" name="Picture 8" descr="breach_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7638"/>
            <a:ext cx="3991229" cy="4183577"/>
          </a:xfrm>
          <a:prstGeom prst="rect">
            <a:avLst/>
          </a:prstGeom>
        </p:spPr>
      </p:pic>
      <p:pic>
        <p:nvPicPr>
          <p:cNvPr id="10" name="Picture 9" descr="legend_breach.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4418" y="1417638"/>
            <a:ext cx="1647388" cy="1302221"/>
          </a:xfrm>
          <a:prstGeom prst="rect">
            <a:avLst/>
          </a:prstGeom>
        </p:spPr>
      </p:pic>
      <p:sp>
        <p:nvSpPr>
          <p:cNvPr id="11" name="TextBox 10"/>
          <p:cNvSpPr txBox="1"/>
          <p:nvPr/>
        </p:nvSpPr>
        <p:spPr>
          <a:xfrm>
            <a:off x="690462" y="5806954"/>
            <a:ext cx="3292025" cy="261610"/>
          </a:xfrm>
          <a:prstGeom prst="rect">
            <a:avLst/>
          </a:prstGeom>
          <a:noFill/>
        </p:spPr>
        <p:txBody>
          <a:bodyPr wrap="square" rtlCol="0">
            <a:spAutoFit/>
          </a:bodyPr>
          <a:lstStyle/>
          <a:p>
            <a:r>
              <a:rPr lang="en-US" sz="1100" dirty="0" smtClean="0"/>
              <a:t>Breach by data sensitivity</a:t>
            </a:r>
            <a:endParaRPr lang="en-US" sz="1100" dirty="0"/>
          </a:p>
        </p:txBody>
      </p:sp>
      <p:sp>
        <p:nvSpPr>
          <p:cNvPr id="12" name="TextBox 11"/>
          <p:cNvSpPr txBox="1"/>
          <p:nvPr/>
        </p:nvSpPr>
        <p:spPr>
          <a:xfrm>
            <a:off x="5153807" y="5806954"/>
            <a:ext cx="3255036" cy="261610"/>
          </a:xfrm>
          <a:prstGeom prst="rect">
            <a:avLst/>
          </a:prstGeom>
          <a:noFill/>
        </p:spPr>
        <p:txBody>
          <a:bodyPr wrap="square" rtlCol="0">
            <a:spAutoFit/>
          </a:bodyPr>
          <a:lstStyle/>
          <a:p>
            <a:r>
              <a:rPr lang="en-US" sz="1100" dirty="0" smtClean="0"/>
              <a:t>Breach by number of records stolen</a:t>
            </a:r>
            <a:endParaRPr lang="en-US" sz="1100" dirty="0"/>
          </a:p>
        </p:txBody>
      </p:sp>
    </p:spTree>
    <p:extLst>
      <p:ext uri="{BB962C8B-B14F-4D97-AF65-F5344CB8AC3E}">
        <p14:creationId xmlns:p14="http://schemas.microsoft.com/office/powerpoint/2010/main" val="2707850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759"/>
            <a:ext cx="8229600" cy="918220"/>
          </a:xfrm>
        </p:spPr>
        <p:txBody>
          <a:bodyPr>
            <a:noAutofit/>
          </a:bodyPr>
          <a:lstStyle/>
          <a:p>
            <a:r>
              <a:rPr lang="en-US" sz="3200" dirty="0" err="1" smtClean="0">
                <a:latin typeface="Arial Rounded MT Bold"/>
                <a:cs typeface="Arial Rounded MT Bold"/>
              </a:rPr>
              <a:t>Ponemon</a:t>
            </a:r>
            <a:r>
              <a:rPr lang="en-US" sz="3200" dirty="0" smtClean="0">
                <a:latin typeface="Arial Rounded MT Bold"/>
                <a:cs typeface="Arial Rounded MT Bold"/>
              </a:rPr>
              <a:t> </a:t>
            </a:r>
            <a:r>
              <a:rPr lang="en-US" sz="3200" dirty="0">
                <a:latin typeface="Arial Rounded MT Bold"/>
                <a:cs typeface="Arial Rounded MT Bold"/>
              </a:rPr>
              <a:t>2015 </a:t>
            </a:r>
            <a:r>
              <a:rPr lang="en-US" sz="3200" dirty="0" smtClean="0">
                <a:latin typeface="Arial Rounded MT Bold"/>
                <a:cs typeface="Arial Rounded MT Bold"/>
              </a:rPr>
              <a:t>Benchmark </a:t>
            </a:r>
            <a:r>
              <a:rPr lang="en-US" sz="3200" dirty="0">
                <a:latin typeface="Arial Rounded MT Bold"/>
                <a:cs typeface="Arial Rounded MT Bold"/>
              </a:rPr>
              <a:t>Study on Privacy &amp; Security of Healthcare Data</a:t>
            </a:r>
            <a:br>
              <a:rPr lang="en-US" sz="3200" dirty="0">
                <a:latin typeface="Arial Rounded MT Bold"/>
                <a:cs typeface="Arial Rounded MT Bold"/>
              </a:rPr>
            </a:br>
            <a:endParaRPr lang="en-US" sz="3200" dirty="0">
              <a:latin typeface="Arial Rounded MT Bold"/>
              <a:cs typeface="Arial Rounded MT Bold"/>
            </a:endParaRPr>
          </a:p>
        </p:txBody>
      </p:sp>
      <p:sp>
        <p:nvSpPr>
          <p:cNvPr id="3" name="Content Placeholder 2"/>
          <p:cNvSpPr>
            <a:spLocks noGrp="1"/>
          </p:cNvSpPr>
          <p:nvPr>
            <p:ph idx="1"/>
          </p:nvPr>
        </p:nvSpPr>
        <p:spPr>
          <a:xfrm>
            <a:off x="457200" y="1999980"/>
            <a:ext cx="8229600" cy="4525963"/>
          </a:xfrm>
        </p:spPr>
        <p:txBody>
          <a:bodyPr>
            <a:normAutofit fontScale="92500" lnSpcReduction="20000"/>
          </a:bodyPr>
          <a:lstStyle/>
          <a:p>
            <a:r>
              <a:rPr lang="en-US" dirty="0"/>
              <a:t>90% of Healthcare </a:t>
            </a:r>
            <a:r>
              <a:rPr lang="en-US" dirty="0" smtClean="0"/>
              <a:t>organizations in the study experienced </a:t>
            </a:r>
            <a:r>
              <a:rPr lang="en-US" dirty="0"/>
              <a:t>a </a:t>
            </a:r>
            <a:r>
              <a:rPr lang="en-US" dirty="0" smtClean="0"/>
              <a:t>breach</a:t>
            </a:r>
          </a:p>
          <a:p>
            <a:r>
              <a:rPr lang="en-US" dirty="0"/>
              <a:t>40% had 5 or more data breaches over 2 </a:t>
            </a:r>
            <a:r>
              <a:rPr lang="en-US" dirty="0" smtClean="0"/>
              <a:t>years</a:t>
            </a:r>
          </a:p>
          <a:p>
            <a:r>
              <a:rPr lang="en-US" dirty="0"/>
              <a:t>Estimated </a:t>
            </a:r>
            <a:r>
              <a:rPr lang="en-US" dirty="0" smtClean="0"/>
              <a:t>average cost </a:t>
            </a:r>
            <a:r>
              <a:rPr lang="en-US" dirty="0"/>
              <a:t>of healthcare breach over $2.1 </a:t>
            </a:r>
            <a:r>
              <a:rPr lang="en-US" dirty="0" smtClean="0"/>
              <a:t>million</a:t>
            </a:r>
          </a:p>
          <a:p>
            <a:r>
              <a:rPr lang="en-US" dirty="0"/>
              <a:t>Criminal attacks are the #1 cause of data breaches in </a:t>
            </a:r>
            <a:r>
              <a:rPr lang="en-US" dirty="0" smtClean="0"/>
              <a:t>Healthcare</a:t>
            </a:r>
          </a:p>
          <a:p>
            <a:r>
              <a:rPr lang="en-US" dirty="0"/>
              <a:t>Attacks are up 125% compared to 5 years </a:t>
            </a:r>
            <a:r>
              <a:rPr lang="en-US" dirty="0" smtClean="0"/>
              <a:t>ago</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44002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t>
            </a:r>
            <a:endParaRPr lang="en-US" dirty="0"/>
          </a:p>
        </p:txBody>
      </p:sp>
      <p:sp>
        <p:nvSpPr>
          <p:cNvPr id="3" name="Content Placeholder 2"/>
          <p:cNvSpPr>
            <a:spLocks noGrp="1"/>
          </p:cNvSpPr>
          <p:nvPr>
            <p:ph idx="1"/>
          </p:nvPr>
        </p:nvSpPr>
        <p:spPr>
          <a:xfrm>
            <a:off x="3575050" y="1435100"/>
            <a:ext cx="5111750" cy="4691063"/>
          </a:xfrm>
        </p:spPr>
        <p:txBody>
          <a:bodyPr/>
          <a:lstStyle/>
          <a:p>
            <a:r>
              <a:rPr lang="en-US" dirty="0"/>
              <a:t>We’re under attack right now!</a:t>
            </a:r>
          </a:p>
          <a:p>
            <a:r>
              <a:rPr lang="en-US" dirty="0"/>
              <a:t>Attackers are winning!</a:t>
            </a:r>
          </a:p>
          <a:p>
            <a:r>
              <a:rPr lang="en-US" dirty="0"/>
              <a:t>It’s getting worse!</a:t>
            </a:r>
          </a:p>
          <a:p>
            <a:endParaRPr lang="en-US" dirty="0"/>
          </a:p>
        </p:txBody>
      </p:sp>
      <p:sp>
        <p:nvSpPr>
          <p:cNvPr id="4" name="Text Placeholder 3"/>
          <p:cNvSpPr>
            <a:spLocks noGrp="1"/>
          </p:cNvSpPr>
          <p:nvPr>
            <p:ph type="body" sz="half" idx="2"/>
          </p:nvPr>
        </p:nvSpPr>
        <p:spPr/>
        <p:txBody>
          <a:bodyPr>
            <a:normAutofit/>
          </a:bodyPr>
          <a:lstStyle/>
          <a:p>
            <a:pPr algn="ctr"/>
            <a:r>
              <a:rPr lang="en-US" sz="3200" dirty="0" smtClean="0"/>
              <a:t>What can we do?</a:t>
            </a:r>
            <a:endParaRPr lang="en-US" sz="3200" dirty="0"/>
          </a:p>
        </p:txBody>
      </p:sp>
    </p:spTree>
    <p:extLst>
      <p:ext uri="{BB962C8B-B14F-4D97-AF65-F5344CB8AC3E}">
        <p14:creationId xmlns:p14="http://schemas.microsoft.com/office/powerpoint/2010/main" val="66633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current focus?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6115817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2658733" y="4373326"/>
            <a:ext cx="508245" cy="508245"/>
          </a:xfrm>
          <a:prstGeom prst="rect">
            <a:avLst/>
          </a:prstGeom>
        </p:spPr>
      </p:pic>
      <p:pic>
        <p:nvPicPr>
          <p:cNvPr id="7" name="Picture 6" descr="phot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7910" y="4834292"/>
            <a:ext cx="357466" cy="469812"/>
          </a:xfrm>
          <a:prstGeom prst="rect">
            <a:avLst/>
          </a:prstGeom>
        </p:spPr>
      </p:pic>
      <p:pic>
        <p:nvPicPr>
          <p:cNvPr id="8" name="Picture 7" descr="burp-suite.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9284" y="4359897"/>
            <a:ext cx="871771" cy="241575"/>
          </a:xfrm>
          <a:prstGeom prst="rect">
            <a:avLst/>
          </a:prstGeom>
        </p:spPr>
      </p:pic>
      <p:pic>
        <p:nvPicPr>
          <p:cNvPr id="9" name="Picture 8" descr="SplunkAndHadoop_Usecase.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580" y="4013200"/>
            <a:ext cx="989453" cy="268495"/>
          </a:xfrm>
          <a:prstGeom prst="rect">
            <a:avLst/>
          </a:prstGeom>
        </p:spPr>
      </p:pic>
      <p:pic>
        <p:nvPicPr>
          <p:cNvPr id="10" name="Picture 9" descr="Duo-Security.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26290" y="4397564"/>
            <a:ext cx="516257" cy="516257"/>
          </a:xfrm>
          <a:prstGeom prst="rect">
            <a:avLst/>
          </a:prstGeom>
        </p:spPr>
      </p:pic>
      <p:pic>
        <p:nvPicPr>
          <p:cNvPr id="11" name="Picture 10" descr="splash-100030679-large.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47384" y="4538532"/>
            <a:ext cx="598378" cy="591520"/>
          </a:xfrm>
          <a:prstGeom prst="rect">
            <a:avLst/>
          </a:prstGeom>
        </p:spPr>
      </p:pic>
      <p:pic>
        <p:nvPicPr>
          <p:cNvPr id="12" name="Picture 11"/>
          <p:cNvPicPr>
            <a:picLocks noChangeAspect="1"/>
          </p:cNvPicPr>
          <p:nvPr/>
        </p:nvPicPr>
        <p:blipFill>
          <a:blip r:embed="rId14"/>
          <a:stretch>
            <a:fillRect/>
          </a:stretch>
        </p:blipFill>
        <p:spPr>
          <a:xfrm>
            <a:off x="4793889" y="4397564"/>
            <a:ext cx="726695" cy="629802"/>
          </a:xfrm>
          <a:prstGeom prst="rect">
            <a:avLst/>
          </a:prstGeom>
        </p:spPr>
      </p:pic>
      <p:pic>
        <p:nvPicPr>
          <p:cNvPr id="13" name="Picture 12" descr="icon.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20584" y="4987341"/>
            <a:ext cx="469812" cy="469812"/>
          </a:xfrm>
          <a:prstGeom prst="rect">
            <a:avLst/>
          </a:prstGeom>
        </p:spPr>
      </p:pic>
      <p:pic>
        <p:nvPicPr>
          <p:cNvPr id="14" name="Picture 13"/>
          <p:cNvPicPr>
            <a:picLocks noChangeAspect="1"/>
          </p:cNvPicPr>
          <p:nvPr/>
        </p:nvPicPr>
        <p:blipFill>
          <a:blip r:embed="rId16"/>
          <a:stretch>
            <a:fillRect/>
          </a:stretch>
        </p:blipFill>
        <p:spPr>
          <a:xfrm>
            <a:off x="5947992" y="4425648"/>
            <a:ext cx="593349" cy="322104"/>
          </a:xfrm>
          <a:prstGeom prst="rect">
            <a:avLst/>
          </a:prstGeom>
        </p:spPr>
      </p:pic>
      <p:pic>
        <p:nvPicPr>
          <p:cNvPr id="15" name="Picture 14" descr="icones_01671.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97066" y="4013200"/>
            <a:ext cx="384364" cy="384364"/>
          </a:xfrm>
          <a:prstGeom prst="rect">
            <a:avLst/>
          </a:prstGeom>
        </p:spPr>
      </p:pic>
      <p:pic>
        <p:nvPicPr>
          <p:cNvPr id="16" name="Picture 15" descr="shibboleth.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3235" y="4995367"/>
            <a:ext cx="1036096" cy="358304"/>
          </a:xfrm>
          <a:prstGeom prst="rect">
            <a:avLst/>
          </a:prstGeom>
        </p:spPr>
      </p:pic>
      <p:pic>
        <p:nvPicPr>
          <p:cNvPr id="17" name="Picture 16" descr="SplunkAndHadoop_Usecase.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4557" y="4013200"/>
            <a:ext cx="989453" cy="268495"/>
          </a:xfrm>
          <a:prstGeom prst="rect">
            <a:avLst/>
          </a:prstGeom>
        </p:spPr>
      </p:pic>
      <p:pic>
        <p:nvPicPr>
          <p:cNvPr id="18" name="Picture 17"/>
          <p:cNvPicPr>
            <a:picLocks noChangeAspect="1"/>
          </p:cNvPicPr>
          <p:nvPr/>
        </p:nvPicPr>
        <p:blipFill>
          <a:blip r:embed="rId16"/>
          <a:stretch>
            <a:fillRect/>
          </a:stretch>
        </p:blipFill>
        <p:spPr>
          <a:xfrm>
            <a:off x="2658733" y="5303688"/>
            <a:ext cx="593349" cy="322104"/>
          </a:xfrm>
          <a:prstGeom prst="rect">
            <a:avLst/>
          </a:prstGeom>
        </p:spPr>
      </p:pic>
      <p:pic>
        <p:nvPicPr>
          <p:cNvPr id="19" name="Picture 18" descr="SplunkAndHadoop_Usecase.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25857" y="4013200"/>
            <a:ext cx="989453" cy="268495"/>
          </a:xfrm>
          <a:prstGeom prst="rect">
            <a:avLst/>
          </a:prstGeom>
        </p:spPr>
      </p:pic>
      <p:pic>
        <p:nvPicPr>
          <p:cNvPr id="20" name="Picture 19" descr="bitlocker_icon.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75967" y="4085997"/>
            <a:ext cx="466677" cy="452535"/>
          </a:xfrm>
          <a:prstGeom prst="rect">
            <a:avLst/>
          </a:prstGeom>
        </p:spPr>
      </p:pic>
      <p:pic>
        <p:nvPicPr>
          <p:cNvPr id="21" name="Picture 20" descr="Duo-Security.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30639" y="4655692"/>
            <a:ext cx="516257" cy="516257"/>
          </a:xfrm>
          <a:prstGeom prst="rect">
            <a:avLst/>
          </a:prstGeom>
        </p:spPr>
      </p:pic>
      <p:pic>
        <p:nvPicPr>
          <p:cNvPr id="22" name="Picture 21" descr="box-icon.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63687" y="4834292"/>
            <a:ext cx="519379" cy="519379"/>
          </a:xfrm>
          <a:prstGeom prst="rect">
            <a:avLst/>
          </a:prstGeom>
        </p:spPr>
      </p:pic>
    </p:spTree>
    <p:extLst>
      <p:ext uri="{BB962C8B-B14F-4D97-AF65-F5344CB8AC3E}">
        <p14:creationId xmlns:p14="http://schemas.microsoft.com/office/powerpoint/2010/main" val="38918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9"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par>
                                <p:cTn id="27" presetID="9"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par>
                                <p:cTn id="30" presetID="9"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par>
                                <p:cTn id="33" presetID="9"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U_D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DU_DM.thmx</Template>
  <TotalTime>15102</TotalTime>
  <Words>2783</Words>
  <Application>Microsoft Office PowerPoint</Application>
  <PresentationFormat>On-screen Show (4:3)</PresentationFormat>
  <Paragraphs>269</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Rounded MT Bold</vt:lpstr>
      <vt:lpstr>Calibri</vt:lpstr>
      <vt:lpstr>Comic Sans MS</vt:lpstr>
      <vt:lpstr>Open Sans</vt:lpstr>
      <vt:lpstr>DU_DM</vt:lpstr>
      <vt:lpstr>When Business Process &amp; Incident Response Collide</vt:lpstr>
      <vt:lpstr>Incident Response</vt:lpstr>
      <vt:lpstr>Risks to the Organization</vt:lpstr>
      <vt:lpstr>Risks lead to Incidents…</vt:lpstr>
      <vt:lpstr>PowerPoint Presentation</vt:lpstr>
      <vt:lpstr>World’s Largest Data Breaches</vt:lpstr>
      <vt:lpstr>Ponemon 2015 Benchmark Study on Privacy &amp; Security of Healthcare Data </vt:lpstr>
      <vt:lpstr>Threats </vt:lpstr>
      <vt:lpstr>What is our current focus?</vt:lpstr>
      <vt:lpstr>Scaling the Response?</vt:lpstr>
      <vt:lpstr>PowerPoint Presentation</vt:lpstr>
      <vt:lpstr>Email Attacks</vt:lpstr>
      <vt:lpstr>PowerPoint Presentation</vt:lpstr>
      <vt:lpstr>Phishing Attack</vt:lpstr>
      <vt:lpstr>Weighing the Costs</vt:lpstr>
      <vt:lpstr>Indirect Costs</vt:lpstr>
      <vt:lpstr>Security Focus Areas</vt:lpstr>
      <vt:lpstr>Security Defenses and Techniques: Network Security</vt:lpstr>
      <vt:lpstr>Security Defenses and Techniques: Systems Security</vt:lpstr>
      <vt:lpstr>Security Defenses and Techniques: End User and Account Protection</vt:lpstr>
      <vt:lpstr>Security Defenses and Techniques: The Incident Response Toolbag</vt:lpstr>
      <vt:lpstr>Security Defenses and Techniques: Risk &amp; Governance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Security</dc:title>
  <dc:creator>Richard Biever</dc:creator>
  <cp:lastModifiedBy>Josh</cp:lastModifiedBy>
  <cp:revision>261</cp:revision>
  <dcterms:created xsi:type="dcterms:W3CDTF">2015-04-07T13:13:12Z</dcterms:created>
  <dcterms:modified xsi:type="dcterms:W3CDTF">2015-06-05T14:57:21Z</dcterms:modified>
</cp:coreProperties>
</file>